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2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2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23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24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6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8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9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3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31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32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33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34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35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36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37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38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39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40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41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42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43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44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notesSlides/notesSlide45.xml" ContentType="application/vnd.openxmlformats-officedocument.presentationml.notesSlide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notesSlides/notesSlide46.xml" ContentType="application/vnd.openxmlformats-officedocument.presentationml.notesSlide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notesSlides/notesSlide47.xml" ContentType="application/vnd.openxmlformats-officedocument.presentationml.notesSlide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notesSlides/notesSlide48.xml" ContentType="application/vnd.openxmlformats-officedocument.presentationml.notesSlid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notesSlides/notesSlide49.xml" ContentType="application/vnd.openxmlformats-officedocument.presentationml.notesSlide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notesSlides/notesSlide50.xml" ContentType="application/vnd.openxmlformats-officedocument.presentationml.notesSlide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notesSlides/notesSlide51.xml" ContentType="application/vnd.openxmlformats-officedocument.presentationml.notesSlide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notesSlides/notesSlide52.xml" ContentType="application/vnd.openxmlformats-officedocument.presentationml.notesSlide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notesSlides/notesSlide53.xml" ContentType="application/vnd.openxmlformats-officedocument.presentationml.notesSlide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notesSlides/notesSlide54.xml" ContentType="application/vnd.openxmlformats-officedocument.presentationml.notesSlide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notesSlides/notesSlide55.xml" ContentType="application/vnd.openxmlformats-officedocument.presentationml.notesSlide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notesSlides/notesSlide56.xml" ContentType="application/vnd.openxmlformats-officedocument.presentationml.notesSlide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notesSlides/notesSlide57.xml" ContentType="application/vnd.openxmlformats-officedocument.presentationml.notesSlide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notesSlides/notesSlide58.xml" ContentType="application/vnd.openxmlformats-officedocument.presentationml.notesSlide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notesSlides/notesSlide59.xml" ContentType="application/vnd.openxmlformats-officedocument.presentationml.notesSlide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notesSlides/notesSlide60.xml" ContentType="application/vnd.openxmlformats-officedocument.presentationml.notesSlide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notesSlides/notesSlide61.xml" ContentType="application/vnd.openxmlformats-officedocument.presentationml.notesSlide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notesSlides/notesSlide62.xml" ContentType="application/vnd.openxmlformats-officedocument.presentationml.notesSlide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notesSlides/notesSlide63.xml" ContentType="application/vnd.openxmlformats-officedocument.presentationml.notesSlide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notesSlides/notesSlide64.xml" ContentType="application/vnd.openxmlformats-officedocument.presentationml.notesSlide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notesSlides/notesSlide65.xml" ContentType="application/vnd.openxmlformats-officedocument.presentationml.notesSlide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notesSlides/notesSlide66.xml" ContentType="application/vnd.openxmlformats-officedocument.presentationml.notesSlide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notesSlides/notesSlide67.xml" ContentType="application/vnd.openxmlformats-officedocument.presentationml.notesSlide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notesSlides/notesSlide68.xml" ContentType="application/vnd.openxmlformats-officedocument.presentationml.notesSlide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notesSlides/notesSlide69.xml" ContentType="application/vnd.openxmlformats-officedocument.presentationml.notesSlide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notesSlides/notesSlide70.xml" ContentType="application/vnd.openxmlformats-officedocument.presentationml.notesSlide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ppt/notesSlides/notesSlide71.xml" ContentType="application/vnd.openxmlformats-officedocument.presentationml.notesSlide+xml"/>
  <Override PartName="/ppt/diagrams/data141.xml" ContentType="application/vnd.openxmlformats-officedocument.drawingml.diagramData+xml"/>
  <Override PartName="/ppt/diagrams/layout141.xml" ContentType="application/vnd.openxmlformats-officedocument.drawingml.diagramLayout+xml"/>
  <Override PartName="/ppt/diagrams/quickStyle141.xml" ContentType="application/vnd.openxmlformats-officedocument.drawingml.diagramStyle+xml"/>
  <Override PartName="/ppt/diagrams/colors141.xml" ContentType="application/vnd.openxmlformats-officedocument.drawingml.diagramColors+xml"/>
  <Override PartName="/ppt/diagrams/drawing141.xml" ContentType="application/vnd.ms-office.drawingml.diagramDrawing+xml"/>
  <Override PartName="/ppt/diagrams/data142.xml" ContentType="application/vnd.openxmlformats-officedocument.drawingml.diagramData+xml"/>
  <Override PartName="/ppt/diagrams/layout142.xml" ContentType="application/vnd.openxmlformats-officedocument.drawingml.diagramLayout+xml"/>
  <Override PartName="/ppt/diagrams/quickStyle142.xml" ContentType="application/vnd.openxmlformats-officedocument.drawingml.diagramStyle+xml"/>
  <Override PartName="/ppt/diagrams/colors142.xml" ContentType="application/vnd.openxmlformats-officedocument.drawingml.diagramColors+xml"/>
  <Override PartName="/ppt/diagrams/drawing142.xml" ContentType="application/vnd.ms-office.drawingml.diagramDrawing+xml"/>
  <Override PartName="/ppt/notesSlides/notesSlide72.xml" ContentType="application/vnd.openxmlformats-officedocument.presentationml.notesSlide+xml"/>
  <Override PartName="/ppt/diagrams/data143.xml" ContentType="application/vnd.openxmlformats-officedocument.drawingml.diagramData+xml"/>
  <Override PartName="/ppt/diagrams/layout143.xml" ContentType="application/vnd.openxmlformats-officedocument.drawingml.diagramLayout+xml"/>
  <Override PartName="/ppt/diagrams/quickStyle143.xml" ContentType="application/vnd.openxmlformats-officedocument.drawingml.diagramStyle+xml"/>
  <Override PartName="/ppt/diagrams/colors143.xml" ContentType="application/vnd.openxmlformats-officedocument.drawingml.diagramColors+xml"/>
  <Override PartName="/ppt/diagrams/drawing143.xml" ContentType="application/vnd.ms-office.drawingml.diagramDrawing+xml"/>
  <Override PartName="/ppt/diagrams/data144.xml" ContentType="application/vnd.openxmlformats-officedocument.drawingml.diagramData+xml"/>
  <Override PartName="/ppt/diagrams/layout144.xml" ContentType="application/vnd.openxmlformats-officedocument.drawingml.diagramLayout+xml"/>
  <Override PartName="/ppt/diagrams/quickStyle144.xml" ContentType="application/vnd.openxmlformats-officedocument.drawingml.diagramStyle+xml"/>
  <Override PartName="/ppt/diagrams/colors144.xml" ContentType="application/vnd.openxmlformats-officedocument.drawingml.diagramColors+xml"/>
  <Override PartName="/ppt/diagrams/drawing144.xml" ContentType="application/vnd.ms-office.drawingml.diagramDrawing+xml"/>
  <Override PartName="/ppt/notesSlides/notesSlide73.xml" ContentType="application/vnd.openxmlformats-officedocument.presentationml.notesSlide+xml"/>
  <Override PartName="/ppt/diagrams/data145.xml" ContentType="application/vnd.openxmlformats-officedocument.drawingml.diagramData+xml"/>
  <Override PartName="/ppt/diagrams/layout145.xml" ContentType="application/vnd.openxmlformats-officedocument.drawingml.diagramLayout+xml"/>
  <Override PartName="/ppt/diagrams/quickStyle145.xml" ContentType="application/vnd.openxmlformats-officedocument.drawingml.diagramStyle+xml"/>
  <Override PartName="/ppt/diagrams/colors145.xml" ContentType="application/vnd.openxmlformats-officedocument.drawingml.diagramColors+xml"/>
  <Override PartName="/ppt/diagrams/drawing145.xml" ContentType="application/vnd.ms-office.drawingml.diagramDrawing+xml"/>
  <Override PartName="/ppt/diagrams/data146.xml" ContentType="application/vnd.openxmlformats-officedocument.drawingml.diagramData+xml"/>
  <Override PartName="/ppt/diagrams/layout146.xml" ContentType="application/vnd.openxmlformats-officedocument.drawingml.diagramLayout+xml"/>
  <Override PartName="/ppt/diagrams/quickStyle146.xml" ContentType="application/vnd.openxmlformats-officedocument.drawingml.diagramStyle+xml"/>
  <Override PartName="/ppt/diagrams/colors146.xml" ContentType="application/vnd.openxmlformats-officedocument.drawingml.diagramColors+xml"/>
  <Override PartName="/ppt/diagrams/drawing146.xml" ContentType="application/vnd.ms-office.drawingml.diagramDrawing+xml"/>
  <Override PartName="/ppt/notesSlides/notesSlide74.xml" ContentType="application/vnd.openxmlformats-officedocument.presentationml.notesSlide+xml"/>
  <Override PartName="/ppt/diagrams/data147.xml" ContentType="application/vnd.openxmlformats-officedocument.drawingml.diagramData+xml"/>
  <Override PartName="/ppt/diagrams/layout147.xml" ContentType="application/vnd.openxmlformats-officedocument.drawingml.diagramLayout+xml"/>
  <Override PartName="/ppt/diagrams/quickStyle147.xml" ContentType="application/vnd.openxmlformats-officedocument.drawingml.diagramStyle+xml"/>
  <Override PartName="/ppt/diagrams/colors147.xml" ContentType="application/vnd.openxmlformats-officedocument.drawingml.diagramColors+xml"/>
  <Override PartName="/ppt/diagrams/drawing147.xml" ContentType="application/vnd.ms-office.drawingml.diagramDrawing+xml"/>
  <Override PartName="/ppt/diagrams/data148.xml" ContentType="application/vnd.openxmlformats-officedocument.drawingml.diagramData+xml"/>
  <Override PartName="/ppt/diagrams/layout148.xml" ContentType="application/vnd.openxmlformats-officedocument.drawingml.diagramLayout+xml"/>
  <Override PartName="/ppt/diagrams/quickStyle148.xml" ContentType="application/vnd.openxmlformats-officedocument.drawingml.diagramStyle+xml"/>
  <Override PartName="/ppt/diagrams/colors148.xml" ContentType="application/vnd.openxmlformats-officedocument.drawingml.diagramColors+xml"/>
  <Override PartName="/ppt/diagrams/drawing148.xml" ContentType="application/vnd.ms-office.drawingml.diagramDrawing+xml"/>
  <Override PartName="/ppt/notesSlides/notesSlide75.xml" ContentType="application/vnd.openxmlformats-officedocument.presentationml.notesSlide+xml"/>
  <Override PartName="/ppt/diagrams/data149.xml" ContentType="application/vnd.openxmlformats-officedocument.drawingml.diagramData+xml"/>
  <Override PartName="/ppt/diagrams/layout149.xml" ContentType="application/vnd.openxmlformats-officedocument.drawingml.diagramLayout+xml"/>
  <Override PartName="/ppt/diagrams/quickStyle149.xml" ContentType="application/vnd.openxmlformats-officedocument.drawingml.diagramStyle+xml"/>
  <Override PartName="/ppt/diagrams/colors149.xml" ContentType="application/vnd.openxmlformats-officedocument.drawingml.diagramColors+xml"/>
  <Override PartName="/ppt/diagrams/drawing149.xml" ContentType="application/vnd.ms-office.drawingml.diagramDrawing+xml"/>
  <Override PartName="/ppt/diagrams/data150.xml" ContentType="application/vnd.openxmlformats-officedocument.drawingml.diagramData+xml"/>
  <Override PartName="/ppt/diagrams/layout150.xml" ContentType="application/vnd.openxmlformats-officedocument.drawingml.diagramLayout+xml"/>
  <Override PartName="/ppt/diagrams/quickStyle150.xml" ContentType="application/vnd.openxmlformats-officedocument.drawingml.diagramStyle+xml"/>
  <Override PartName="/ppt/diagrams/colors150.xml" ContentType="application/vnd.openxmlformats-officedocument.drawingml.diagramColors+xml"/>
  <Override PartName="/ppt/diagrams/drawing150.xml" ContentType="application/vnd.ms-office.drawingml.diagramDrawing+xml"/>
  <Override PartName="/ppt/notesSlides/notesSlide76.xml" ContentType="application/vnd.openxmlformats-officedocument.presentationml.notesSlide+xml"/>
  <Override PartName="/ppt/diagrams/data151.xml" ContentType="application/vnd.openxmlformats-officedocument.drawingml.diagramData+xml"/>
  <Override PartName="/ppt/diagrams/layout151.xml" ContentType="application/vnd.openxmlformats-officedocument.drawingml.diagramLayout+xml"/>
  <Override PartName="/ppt/diagrams/quickStyle151.xml" ContentType="application/vnd.openxmlformats-officedocument.drawingml.diagramStyle+xml"/>
  <Override PartName="/ppt/diagrams/colors151.xml" ContentType="application/vnd.openxmlformats-officedocument.drawingml.diagramColors+xml"/>
  <Override PartName="/ppt/diagrams/drawing151.xml" ContentType="application/vnd.ms-office.drawingml.diagramDrawing+xml"/>
  <Override PartName="/ppt/diagrams/data152.xml" ContentType="application/vnd.openxmlformats-officedocument.drawingml.diagramData+xml"/>
  <Override PartName="/ppt/diagrams/layout152.xml" ContentType="application/vnd.openxmlformats-officedocument.drawingml.diagramLayout+xml"/>
  <Override PartName="/ppt/diagrams/quickStyle152.xml" ContentType="application/vnd.openxmlformats-officedocument.drawingml.diagramStyle+xml"/>
  <Override PartName="/ppt/diagrams/colors152.xml" ContentType="application/vnd.openxmlformats-officedocument.drawingml.diagramColors+xml"/>
  <Override PartName="/ppt/diagrams/drawing152.xml" ContentType="application/vnd.ms-office.drawingml.diagramDrawing+xml"/>
  <Override PartName="/ppt/notesSlides/notesSlide77.xml" ContentType="application/vnd.openxmlformats-officedocument.presentationml.notesSlide+xml"/>
  <Override PartName="/ppt/diagrams/data153.xml" ContentType="application/vnd.openxmlformats-officedocument.drawingml.diagramData+xml"/>
  <Override PartName="/ppt/diagrams/layout153.xml" ContentType="application/vnd.openxmlformats-officedocument.drawingml.diagramLayout+xml"/>
  <Override PartName="/ppt/diagrams/quickStyle153.xml" ContentType="application/vnd.openxmlformats-officedocument.drawingml.diagramStyle+xml"/>
  <Override PartName="/ppt/diagrams/colors153.xml" ContentType="application/vnd.openxmlformats-officedocument.drawingml.diagramColors+xml"/>
  <Override PartName="/ppt/diagrams/drawing153.xml" ContentType="application/vnd.ms-office.drawingml.diagramDrawing+xml"/>
  <Override PartName="/ppt/diagrams/data154.xml" ContentType="application/vnd.openxmlformats-officedocument.drawingml.diagramData+xml"/>
  <Override PartName="/ppt/diagrams/layout154.xml" ContentType="application/vnd.openxmlformats-officedocument.drawingml.diagramLayout+xml"/>
  <Override PartName="/ppt/diagrams/quickStyle154.xml" ContentType="application/vnd.openxmlformats-officedocument.drawingml.diagramStyle+xml"/>
  <Override PartName="/ppt/diagrams/colors154.xml" ContentType="application/vnd.openxmlformats-officedocument.drawingml.diagramColors+xml"/>
  <Override PartName="/ppt/diagrams/drawing154.xml" ContentType="application/vnd.ms-office.drawingml.diagramDrawing+xml"/>
  <Override PartName="/ppt/notesSlides/notesSlide78.xml" ContentType="application/vnd.openxmlformats-officedocument.presentationml.notesSlide+xml"/>
  <Override PartName="/ppt/diagrams/data155.xml" ContentType="application/vnd.openxmlformats-officedocument.drawingml.diagramData+xml"/>
  <Override PartName="/ppt/diagrams/layout155.xml" ContentType="application/vnd.openxmlformats-officedocument.drawingml.diagramLayout+xml"/>
  <Override PartName="/ppt/diagrams/quickStyle155.xml" ContentType="application/vnd.openxmlformats-officedocument.drawingml.diagramStyle+xml"/>
  <Override PartName="/ppt/diagrams/colors155.xml" ContentType="application/vnd.openxmlformats-officedocument.drawingml.diagramColors+xml"/>
  <Override PartName="/ppt/diagrams/drawing155.xml" ContentType="application/vnd.ms-office.drawingml.diagramDrawing+xml"/>
  <Override PartName="/ppt/diagrams/data156.xml" ContentType="application/vnd.openxmlformats-officedocument.drawingml.diagramData+xml"/>
  <Override PartName="/ppt/diagrams/layout156.xml" ContentType="application/vnd.openxmlformats-officedocument.drawingml.diagramLayout+xml"/>
  <Override PartName="/ppt/diagrams/quickStyle156.xml" ContentType="application/vnd.openxmlformats-officedocument.drawingml.diagramStyle+xml"/>
  <Override PartName="/ppt/diagrams/colors156.xml" ContentType="application/vnd.openxmlformats-officedocument.drawingml.diagramColors+xml"/>
  <Override PartName="/ppt/diagrams/drawing156.xml" ContentType="application/vnd.ms-office.drawingml.diagramDrawing+xml"/>
  <Override PartName="/ppt/notesSlides/notesSlide79.xml" ContentType="application/vnd.openxmlformats-officedocument.presentationml.notesSlide+xml"/>
  <Override PartName="/ppt/diagrams/data157.xml" ContentType="application/vnd.openxmlformats-officedocument.drawingml.diagramData+xml"/>
  <Override PartName="/ppt/diagrams/layout157.xml" ContentType="application/vnd.openxmlformats-officedocument.drawingml.diagramLayout+xml"/>
  <Override PartName="/ppt/diagrams/quickStyle157.xml" ContentType="application/vnd.openxmlformats-officedocument.drawingml.diagramStyle+xml"/>
  <Override PartName="/ppt/diagrams/colors157.xml" ContentType="application/vnd.openxmlformats-officedocument.drawingml.diagramColors+xml"/>
  <Override PartName="/ppt/diagrams/drawing157.xml" ContentType="application/vnd.ms-office.drawingml.diagramDrawing+xml"/>
  <Override PartName="/ppt/diagrams/data158.xml" ContentType="application/vnd.openxmlformats-officedocument.drawingml.diagramData+xml"/>
  <Override PartName="/ppt/diagrams/layout158.xml" ContentType="application/vnd.openxmlformats-officedocument.drawingml.diagramLayout+xml"/>
  <Override PartName="/ppt/diagrams/quickStyle158.xml" ContentType="application/vnd.openxmlformats-officedocument.drawingml.diagramStyle+xml"/>
  <Override PartName="/ppt/diagrams/colors158.xml" ContentType="application/vnd.openxmlformats-officedocument.drawingml.diagramColors+xml"/>
  <Override PartName="/ppt/diagrams/drawing158.xml" ContentType="application/vnd.ms-office.drawingml.diagramDrawing+xml"/>
  <Override PartName="/ppt/notesSlides/notesSlide80.xml" ContentType="application/vnd.openxmlformats-officedocument.presentationml.notesSlide+xml"/>
  <Override PartName="/ppt/diagrams/data159.xml" ContentType="application/vnd.openxmlformats-officedocument.drawingml.diagramData+xml"/>
  <Override PartName="/ppt/diagrams/layout159.xml" ContentType="application/vnd.openxmlformats-officedocument.drawingml.diagramLayout+xml"/>
  <Override PartName="/ppt/diagrams/quickStyle159.xml" ContentType="application/vnd.openxmlformats-officedocument.drawingml.diagramStyle+xml"/>
  <Override PartName="/ppt/diagrams/colors159.xml" ContentType="application/vnd.openxmlformats-officedocument.drawingml.diagramColors+xml"/>
  <Override PartName="/ppt/diagrams/drawing159.xml" ContentType="application/vnd.ms-office.drawingml.diagramDrawing+xml"/>
  <Override PartName="/ppt/diagrams/data160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  <Override PartName="/ppt/diagrams/drawing160.xml" ContentType="application/vnd.ms-office.drawingml.diagramDrawing+xml"/>
  <Override PartName="/ppt/notesSlides/notesSlide81.xml" ContentType="application/vnd.openxmlformats-officedocument.presentationml.notesSlide+xml"/>
  <Override PartName="/ppt/diagrams/data161.xml" ContentType="application/vnd.openxmlformats-officedocument.drawingml.diagramData+xml"/>
  <Override PartName="/ppt/diagrams/layout161.xml" ContentType="application/vnd.openxmlformats-officedocument.drawingml.diagramLayout+xml"/>
  <Override PartName="/ppt/diagrams/quickStyle161.xml" ContentType="application/vnd.openxmlformats-officedocument.drawingml.diagramStyle+xml"/>
  <Override PartName="/ppt/diagrams/colors161.xml" ContentType="application/vnd.openxmlformats-officedocument.drawingml.diagramColors+xml"/>
  <Override PartName="/ppt/diagrams/drawing161.xml" ContentType="application/vnd.ms-office.drawingml.diagramDrawing+xml"/>
  <Override PartName="/ppt/diagrams/data162.xml" ContentType="application/vnd.openxmlformats-officedocument.drawingml.diagramData+xml"/>
  <Override PartName="/ppt/diagrams/layout162.xml" ContentType="application/vnd.openxmlformats-officedocument.drawingml.diagramLayout+xml"/>
  <Override PartName="/ppt/diagrams/quickStyle162.xml" ContentType="application/vnd.openxmlformats-officedocument.drawingml.diagramStyle+xml"/>
  <Override PartName="/ppt/diagrams/colors162.xml" ContentType="application/vnd.openxmlformats-officedocument.drawingml.diagramColors+xml"/>
  <Override PartName="/ppt/diagrams/drawing162.xml" ContentType="application/vnd.ms-office.drawingml.diagramDrawing+xml"/>
  <Override PartName="/ppt/notesSlides/notesSlide82.xml" ContentType="application/vnd.openxmlformats-officedocument.presentationml.notesSlide+xml"/>
  <Override PartName="/ppt/diagrams/data163.xml" ContentType="application/vnd.openxmlformats-officedocument.drawingml.diagramData+xml"/>
  <Override PartName="/ppt/diagrams/layout163.xml" ContentType="application/vnd.openxmlformats-officedocument.drawingml.diagramLayout+xml"/>
  <Override PartName="/ppt/diagrams/quickStyle163.xml" ContentType="application/vnd.openxmlformats-officedocument.drawingml.diagramStyle+xml"/>
  <Override PartName="/ppt/diagrams/colors163.xml" ContentType="application/vnd.openxmlformats-officedocument.drawingml.diagramColors+xml"/>
  <Override PartName="/ppt/diagrams/drawing163.xml" ContentType="application/vnd.ms-office.drawingml.diagramDrawing+xml"/>
  <Override PartName="/ppt/diagrams/data164.xml" ContentType="application/vnd.openxmlformats-officedocument.drawingml.diagramData+xml"/>
  <Override PartName="/ppt/diagrams/layout164.xml" ContentType="application/vnd.openxmlformats-officedocument.drawingml.diagramLayout+xml"/>
  <Override PartName="/ppt/diagrams/quickStyle164.xml" ContentType="application/vnd.openxmlformats-officedocument.drawingml.diagramStyle+xml"/>
  <Override PartName="/ppt/diagrams/colors164.xml" ContentType="application/vnd.openxmlformats-officedocument.drawingml.diagramColors+xml"/>
  <Override PartName="/ppt/diagrams/drawing164.xml" ContentType="application/vnd.ms-office.drawingml.diagramDrawing+xml"/>
  <Override PartName="/ppt/notesSlides/notesSlide83.xml" ContentType="application/vnd.openxmlformats-officedocument.presentationml.notesSlide+xml"/>
  <Override PartName="/ppt/diagrams/data165.xml" ContentType="application/vnd.openxmlformats-officedocument.drawingml.diagramData+xml"/>
  <Override PartName="/ppt/diagrams/layout165.xml" ContentType="application/vnd.openxmlformats-officedocument.drawingml.diagramLayout+xml"/>
  <Override PartName="/ppt/diagrams/quickStyle165.xml" ContentType="application/vnd.openxmlformats-officedocument.drawingml.diagramStyle+xml"/>
  <Override PartName="/ppt/diagrams/colors165.xml" ContentType="application/vnd.openxmlformats-officedocument.drawingml.diagramColors+xml"/>
  <Override PartName="/ppt/diagrams/drawing165.xml" ContentType="application/vnd.ms-office.drawingml.diagramDrawing+xml"/>
  <Override PartName="/ppt/diagrams/data166.xml" ContentType="application/vnd.openxmlformats-officedocument.drawingml.diagramData+xml"/>
  <Override PartName="/ppt/diagrams/layout166.xml" ContentType="application/vnd.openxmlformats-officedocument.drawingml.diagramLayout+xml"/>
  <Override PartName="/ppt/diagrams/quickStyle166.xml" ContentType="application/vnd.openxmlformats-officedocument.drawingml.diagramStyle+xml"/>
  <Override PartName="/ppt/diagrams/colors166.xml" ContentType="application/vnd.openxmlformats-officedocument.drawingml.diagramColors+xml"/>
  <Override PartName="/ppt/diagrams/drawing166.xml" ContentType="application/vnd.ms-office.drawingml.diagramDrawing+xml"/>
  <Override PartName="/ppt/notesSlides/notesSlide84.xml" ContentType="application/vnd.openxmlformats-officedocument.presentationml.notesSlide+xml"/>
  <Override PartName="/ppt/diagrams/data167.xml" ContentType="application/vnd.openxmlformats-officedocument.drawingml.diagramData+xml"/>
  <Override PartName="/ppt/diagrams/layout167.xml" ContentType="application/vnd.openxmlformats-officedocument.drawingml.diagramLayout+xml"/>
  <Override PartName="/ppt/diagrams/quickStyle167.xml" ContentType="application/vnd.openxmlformats-officedocument.drawingml.diagramStyle+xml"/>
  <Override PartName="/ppt/diagrams/colors167.xml" ContentType="application/vnd.openxmlformats-officedocument.drawingml.diagramColors+xml"/>
  <Override PartName="/ppt/diagrams/drawing167.xml" ContentType="application/vnd.ms-office.drawingml.diagramDrawing+xml"/>
  <Override PartName="/ppt/diagrams/data168.xml" ContentType="application/vnd.openxmlformats-officedocument.drawingml.diagramData+xml"/>
  <Override PartName="/ppt/diagrams/layout168.xml" ContentType="application/vnd.openxmlformats-officedocument.drawingml.diagramLayout+xml"/>
  <Override PartName="/ppt/diagrams/quickStyle168.xml" ContentType="application/vnd.openxmlformats-officedocument.drawingml.diagramStyle+xml"/>
  <Override PartName="/ppt/diagrams/colors168.xml" ContentType="application/vnd.openxmlformats-officedocument.drawingml.diagramColors+xml"/>
  <Override PartName="/ppt/diagrams/drawing16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62" r:id="rId3"/>
    <p:sldId id="296" r:id="rId4"/>
    <p:sldId id="368" r:id="rId5"/>
    <p:sldId id="302" r:id="rId6"/>
    <p:sldId id="371" r:id="rId7"/>
    <p:sldId id="375" r:id="rId8"/>
    <p:sldId id="374" r:id="rId9"/>
    <p:sldId id="384" r:id="rId10"/>
    <p:sldId id="298" r:id="rId11"/>
    <p:sldId id="297" r:id="rId12"/>
    <p:sldId id="300" r:id="rId13"/>
    <p:sldId id="376" r:id="rId14"/>
    <p:sldId id="270" r:id="rId15"/>
    <p:sldId id="381" r:id="rId16"/>
    <p:sldId id="379" r:id="rId17"/>
    <p:sldId id="385" r:id="rId18"/>
    <p:sldId id="386" r:id="rId19"/>
    <p:sldId id="387" r:id="rId20"/>
    <p:sldId id="393" r:id="rId21"/>
    <p:sldId id="390" r:id="rId22"/>
    <p:sldId id="389" r:id="rId23"/>
    <p:sldId id="394" r:id="rId24"/>
    <p:sldId id="396" r:id="rId25"/>
    <p:sldId id="397" r:id="rId26"/>
    <p:sldId id="328" r:id="rId27"/>
    <p:sldId id="426" r:id="rId28"/>
    <p:sldId id="427" r:id="rId29"/>
    <p:sldId id="274" r:id="rId30"/>
    <p:sldId id="355" r:id="rId31"/>
    <p:sldId id="342" r:id="rId32"/>
    <p:sldId id="349" r:id="rId33"/>
    <p:sldId id="348" r:id="rId34"/>
    <p:sldId id="347" r:id="rId35"/>
    <p:sldId id="346" r:id="rId36"/>
    <p:sldId id="351" r:id="rId37"/>
    <p:sldId id="353" r:id="rId38"/>
    <p:sldId id="354" r:id="rId39"/>
    <p:sldId id="352" r:id="rId40"/>
    <p:sldId id="345" r:id="rId41"/>
    <p:sldId id="357" r:id="rId42"/>
    <p:sldId id="350" r:id="rId43"/>
    <p:sldId id="344" r:id="rId44"/>
    <p:sldId id="341" r:id="rId45"/>
    <p:sldId id="398" r:id="rId46"/>
    <p:sldId id="399" r:id="rId47"/>
    <p:sldId id="400" r:id="rId48"/>
    <p:sldId id="358" r:id="rId49"/>
    <p:sldId id="403" r:id="rId50"/>
    <p:sldId id="361" r:id="rId51"/>
    <p:sldId id="362" r:id="rId52"/>
    <p:sldId id="363" r:id="rId53"/>
    <p:sldId id="367" r:id="rId54"/>
    <p:sldId id="365" r:id="rId55"/>
    <p:sldId id="401" r:id="rId56"/>
    <p:sldId id="402" r:id="rId57"/>
    <p:sldId id="404" r:id="rId58"/>
    <p:sldId id="405" r:id="rId59"/>
    <p:sldId id="439" r:id="rId60"/>
    <p:sldId id="440" r:id="rId61"/>
    <p:sldId id="406" r:id="rId62"/>
    <p:sldId id="424" r:id="rId63"/>
    <p:sldId id="408" r:id="rId64"/>
    <p:sldId id="413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5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331" r:id="rId86"/>
    <p:sldId id="43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FF0000"/>
    <a:srgbClr val="000000"/>
    <a:srgbClr val="FFFFFF"/>
    <a:srgbClr val="360000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0541" autoAdjust="0"/>
  </p:normalViewPr>
  <p:slideViewPr>
    <p:cSldViewPr snapToGrid="0">
      <p:cViewPr>
        <p:scale>
          <a:sx n="66" d="100"/>
          <a:sy n="66" d="100"/>
        </p:scale>
        <p:origin x="1699" y="2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18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Complexity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Clauses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Terms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C5952017-025D-4320-A15F-FC3788FA4B50}" type="presOf" srcId="{FBE2DAF4-04F5-4F34-B770-E61FADF38169}" destId="{636549AD-B070-483E-B130-07AAAFB1C39E}" srcOrd="0" destOrd="0" presId="urn:microsoft.com/office/officeart/2005/8/layout/hChevron3"/>
    <dgm:cxn modelId="{73ED37D9-A95F-4348-892E-1437119A3CD8}" type="presOf" srcId="{3829BF53-DC1B-4A06-BEDB-C81C4EC69D0C}" destId="{E3F4CE75-FDD8-426B-87C2-2FE5AA46384D}" srcOrd="0" destOrd="0" presId="urn:microsoft.com/office/officeart/2005/8/layout/hChevron3"/>
    <dgm:cxn modelId="{25405FC0-BB42-4135-8450-04F3F08FE0A8}" type="presOf" srcId="{669EA2A0-75C1-4100-A66B-79D420A04456}" destId="{6B7716D5-2073-43FA-8DE9-1C10C9CAB17C}" srcOrd="0" destOrd="0" presId="urn:microsoft.com/office/officeart/2005/8/layout/hChevron3"/>
    <dgm:cxn modelId="{FC256D35-E012-4B98-AB1D-BA07A595B7C0}" type="presParOf" srcId="{8071CE18-3D39-4C38-B6C1-EE80B00F6AC8}" destId="{6B7716D5-2073-43FA-8DE9-1C10C9CAB17C}" srcOrd="0" destOrd="0" presId="urn:microsoft.com/office/officeart/2005/8/layout/hChevron3"/>
    <dgm:cxn modelId="{5685643C-32B0-44EF-94A3-0C49CCE51616}" type="presParOf" srcId="{8071CE18-3D39-4C38-B6C1-EE80B00F6AC8}" destId="{1F18D8F5-2027-4140-AE87-AD9EDF404DD5}" srcOrd="1" destOrd="0" presId="urn:microsoft.com/office/officeart/2005/8/layout/hChevron3"/>
    <dgm:cxn modelId="{03CA2299-8FD3-49CB-BB29-2E2FB9A3924C}" type="presParOf" srcId="{8071CE18-3D39-4C38-B6C1-EE80B00F6AC8}" destId="{636549AD-B070-483E-B130-07AAAFB1C39E}" srcOrd="2" destOrd="0" presId="urn:microsoft.com/office/officeart/2005/8/layout/hChevron3"/>
    <dgm:cxn modelId="{CC268B7F-4078-41E7-AB90-6C148724A8D7}" type="presParOf" srcId="{8071CE18-3D39-4C38-B6C1-EE80B00F6AC8}" destId="{E3C79882-948E-450E-AF2A-0DC4EB465D1F}" srcOrd="3" destOrd="0" presId="urn:microsoft.com/office/officeart/2005/8/layout/hChevron3"/>
    <dgm:cxn modelId="{33AAC85A-0D01-434F-BE42-FC30EDA9FB28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0" dirty="0" smtClean="0">
              <a:solidFill>
                <a:schemeClr val="bg1"/>
              </a:solidFill>
              <a:effectLst/>
            </a:rPr>
            <a:t>Introduction</a:t>
          </a:r>
          <a:endParaRPr lang="en-US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Automation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3" custScaleX="89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3" custScaleX="72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3" custScaleX="8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B0F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BE2DAF4-04F5-4F34-B770-E61FADF381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Algorithm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829BF53-DC1B-4A06-BEDB-C81C4EC69D0C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b="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60780AA-1068-497C-A4CD-19E521EF8A60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effectLst/>
            </a:rPr>
            <a:t>Joins</a:t>
          </a:r>
          <a:endParaRPr lang="en-US" sz="2000" b="0" dirty="0">
            <a:solidFill>
              <a:schemeClr val="bg1"/>
            </a:solidFill>
            <a:effectLst/>
          </a:endParaRPr>
        </a:p>
      </dgm:t>
    </dgm:pt>
    <dgm:pt modelId="{14762D83-3C49-4FEE-B01D-68832B6F2D23}" type="par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0E81D-B8EE-4F9C-A099-AC8B78F0FC26}" type="sibTrans" cxnId="{8D7D286A-0B06-4148-95AE-8B139F90C6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0DE5D7-FA17-4D0B-9CBE-8E820BE44069}">
      <dgm:prSet phldrT="[Text]" custT="1"/>
      <dgm:spPr>
        <a:solidFill>
          <a:srgbClr val="96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2000" dirty="0" smtClean="0">
              <a:solidFill>
                <a:schemeClr val="bg1"/>
              </a:solidFill>
            </a:rPr>
            <a:t>Propagation</a:t>
          </a:r>
          <a:endParaRPr lang="en-US" sz="2000" dirty="0">
            <a:solidFill>
              <a:schemeClr val="bg1"/>
            </a:solidFill>
          </a:endParaRPr>
        </a:p>
      </dgm:t>
    </dgm:pt>
    <dgm:pt modelId="{499316F6-081B-4FA9-8155-28BB414F9719}" type="sib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EB9E86-37B5-4713-A2E5-D95DFF429BC5}" type="parTrans" cxnId="{8B46ADB5-51FD-4ADA-85E9-7204D1F1CA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5" custScaleX="130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7D0F0CA6-D430-4B89-ADD0-55DDE7A268F9}" type="pres">
      <dgm:prSet presAssocID="{560780AA-1068-497C-A4CD-19E521EF8A6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7CC48-DBCF-4B7E-A0BC-143CA0DEF96C}" type="pres">
      <dgm:prSet presAssocID="{F2E0E81D-B8EE-4F9C-A099-AC8B78F0FC26}" presName="parSpace" presStyleCnt="0"/>
      <dgm:spPr/>
    </dgm:pt>
    <dgm:pt modelId="{68D6203B-78EA-41A0-9627-D5FE403BBAC0}" type="pres">
      <dgm:prSet presAssocID="{8D0DE5D7-FA17-4D0B-9CBE-8E820BE4406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286A-0B06-4148-95AE-8B139F90C6A1}" srcId="{9CCE2D60-631B-45FE-A727-E0318B3DBDAD}" destId="{560780AA-1068-497C-A4CD-19E521EF8A60}" srcOrd="3" destOrd="0" parTransId="{14762D83-3C49-4FEE-B01D-68832B6F2D23}" sibTransId="{F2E0E81D-B8EE-4F9C-A099-AC8B78F0FC26}"/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2DD47FDB-B2B3-4E9C-8724-BCCED2FD2157}" type="presOf" srcId="{560780AA-1068-497C-A4CD-19E521EF8A60}" destId="{7D0F0CA6-D430-4B89-ADD0-55DDE7A268F9}" srcOrd="0" destOrd="0" presId="urn:microsoft.com/office/officeart/2005/8/layout/hChevron3"/>
    <dgm:cxn modelId="{4AC89951-6CBB-470C-86E7-E05B08472EBE}" type="presOf" srcId="{8D0DE5D7-FA17-4D0B-9CBE-8E820BE44069}" destId="{68D6203B-78EA-41A0-9627-D5FE403BBAC0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8B46ADB5-51FD-4ADA-85E9-7204D1F1CA9C}" srcId="{9CCE2D60-631B-45FE-A727-E0318B3DBDAD}" destId="{8D0DE5D7-FA17-4D0B-9CBE-8E820BE44069}" srcOrd="4" destOrd="0" parTransId="{B9EB9E86-37B5-4713-A2E5-D95DFF429BC5}" sibTransId="{499316F6-081B-4FA9-8155-28BB414F9719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59A3A2E-1F32-464B-9422-CDAADCECA61E}" type="presParOf" srcId="{8071CE18-3D39-4C38-B6C1-EE80B00F6AC8}" destId="{7D0F0CA6-D430-4B89-ADD0-55DDE7A268F9}" srcOrd="6" destOrd="0" presId="urn:microsoft.com/office/officeart/2005/8/layout/hChevron3"/>
    <dgm:cxn modelId="{7C4B7E21-0D40-45A0-B39D-BA10E29592F1}" type="presParOf" srcId="{8071CE18-3D39-4C38-B6C1-EE80B00F6AC8}" destId="{7C67CC48-DBCF-4B7E-A0BC-143CA0DEF96C}" srcOrd="7" destOrd="0" presId="urn:microsoft.com/office/officeart/2005/8/layout/hChevron3"/>
    <dgm:cxn modelId="{4C161846-0DC0-40C6-9AC8-12117078F985}" type="presParOf" srcId="{8071CE18-3D39-4C38-B6C1-EE80B00F6AC8}" destId="{68D6203B-78EA-41A0-9627-D5FE403BBAC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9CCE2D60-631B-45FE-A727-E0318B3DBD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69EA2A0-75C1-4100-A66B-79D420A04456}">
      <dgm:prSet phldrT="[Text]"/>
      <dgm:spPr>
        <a:solidFill>
          <a:srgbClr val="002060"/>
        </a:solidFill>
      </dgm:spPr>
      <dgm:t>
        <a:bodyPr/>
        <a:lstStyle/>
        <a:p>
          <a:r>
            <a:rPr lang="en-GB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6B609E-F1B0-4108-BD09-EEA25B15CF43}" type="parTrans" cxnId="{2F661201-DDEE-482F-8945-623C60133961}">
      <dgm:prSet/>
      <dgm:spPr/>
      <dgm:t>
        <a:bodyPr/>
        <a:lstStyle/>
        <a:p>
          <a:endParaRPr lang="en-US"/>
        </a:p>
      </dgm:t>
    </dgm:pt>
    <dgm:pt modelId="{AE3F79CF-BA6E-420D-BE4C-D7E45AD93C55}" type="sibTrans" cxnId="{2F661201-DDEE-482F-8945-623C60133961}">
      <dgm:prSet/>
      <dgm:spPr/>
      <dgm:t>
        <a:bodyPr/>
        <a:lstStyle/>
        <a:p>
          <a:endParaRPr lang="en-US"/>
        </a:p>
      </dgm:t>
    </dgm:pt>
    <dgm:pt modelId="{FBE2DAF4-04F5-4F34-B770-E61FADF38169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Verification</a:t>
          </a:r>
          <a:endParaRPr lang="en-US" dirty="0"/>
        </a:p>
      </dgm:t>
    </dgm:pt>
    <dgm:pt modelId="{AF221567-B867-47DD-954E-774AFB7C01A0}" type="parTrans" cxnId="{F6316347-BCD8-4015-B0A5-065949F0BEE9}">
      <dgm:prSet/>
      <dgm:spPr/>
      <dgm:t>
        <a:bodyPr/>
        <a:lstStyle/>
        <a:p>
          <a:endParaRPr lang="en-US"/>
        </a:p>
      </dgm:t>
    </dgm:pt>
    <dgm:pt modelId="{49A03254-8B4B-4D10-B602-34CC66C9ADE2}" type="sibTrans" cxnId="{F6316347-BCD8-4015-B0A5-065949F0BEE9}">
      <dgm:prSet/>
      <dgm:spPr/>
      <dgm:t>
        <a:bodyPr/>
        <a:lstStyle/>
        <a:p>
          <a:endParaRPr lang="en-US"/>
        </a:p>
      </dgm:t>
    </dgm:pt>
    <dgm:pt modelId="{3829BF53-DC1B-4A06-BEDB-C81C4EC69D0C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Bounds</a:t>
          </a:r>
          <a:endParaRPr lang="en-US" dirty="0"/>
        </a:p>
      </dgm:t>
    </dgm:pt>
    <dgm:pt modelId="{9BA30767-F6E8-42B5-9037-2D668E1C60B6}" type="parTrans" cxnId="{074D4D5E-5F48-4CBE-8717-F87CF7E38316}">
      <dgm:prSet/>
      <dgm:spPr/>
      <dgm:t>
        <a:bodyPr/>
        <a:lstStyle/>
        <a:p>
          <a:endParaRPr lang="en-US"/>
        </a:p>
      </dgm:t>
    </dgm:pt>
    <dgm:pt modelId="{F8E2EC2F-29DD-44F4-B984-D09521F1A6B8}" type="sibTrans" cxnId="{074D4D5E-5F48-4CBE-8717-F87CF7E38316}">
      <dgm:prSet/>
      <dgm:spPr/>
      <dgm:t>
        <a:bodyPr/>
        <a:lstStyle/>
        <a:p>
          <a:endParaRPr lang="en-US"/>
        </a:p>
      </dgm:t>
    </dgm:pt>
    <dgm:pt modelId="{F41386E1-D1C6-4033-8A99-421720711C9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 smtClean="0"/>
            <a:t>Conclusion</a:t>
          </a:r>
          <a:endParaRPr lang="en-US" dirty="0"/>
        </a:p>
      </dgm:t>
    </dgm:pt>
    <dgm:pt modelId="{D6BECE3E-319C-4478-94C1-E9D09BA563D0}" type="parTrans" cxnId="{91BD0A99-C420-4EF5-A061-7EFDEA27FCB4}">
      <dgm:prSet/>
      <dgm:spPr/>
      <dgm:t>
        <a:bodyPr/>
        <a:lstStyle/>
        <a:p>
          <a:endParaRPr lang="en-US"/>
        </a:p>
      </dgm:t>
    </dgm:pt>
    <dgm:pt modelId="{21BD6693-43FD-4751-9B28-2B1955FE1D44}" type="sibTrans" cxnId="{91BD0A99-C420-4EF5-A061-7EFDEA27FCB4}">
      <dgm:prSet/>
      <dgm:spPr/>
      <dgm:t>
        <a:bodyPr/>
        <a:lstStyle/>
        <a:p>
          <a:endParaRPr lang="en-US"/>
        </a:p>
      </dgm:t>
    </dgm:pt>
    <dgm:pt modelId="{8071CE18-3D39-4C38-B6C1-EE80B00F6AC8}" type="pres">
      <dgm:prSet presAssocID="{9CCE2D60-631B-45FE-A727-E0318B3DBDAD}" presName="Name0" presStyleCnt="0">
        <dgm:presLayoutVars>
          <dgm:dir/>
          <dgm:resizeHandles val="exact"/>
        </dgm:presLayoutVars>
      </dgm:prSet>
      <dgm:spPr/>
    </dgm:pt>
    <dgm:pt modelId="{6B7716D5-2073-43FA-8DE9-1C10C9CAB17C}" type="pres">
      <dgm:prSet presAssocID="{669EA2A0-75C1-4100-A66B-79D420A0445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8D8F5-2027-4140-AE87-AD9EDF404DD5}" type="pres">
      <dgm:prSet presAssocID="{AE3F79CF-BA6E-420D-BE4C-D7E45AD93C55}" presName="parSpace" presStyleCnt="0"/>
      <dgm:spPr/>
    </dgm:pt>
    <dgm:pt modelId="{636549AD-B070-483E-B130-07AAAFB1C39E}" type="pres">
      <dgm:prSet presAssocID="{FBE2DAF4-04F5-4F34-B770-E61FADF3816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882-948E-450E-AF2A-0DC4EB465D1F}" type="pres">
      <dgm:prSet presAssocID="{49A03254-8B4B-4D10-B602-34CC66C9ADE2}" presName="parSpace" presStyleCnt="0"/>
      <dgm:spPr/>
    </dgm:pt>
    <dgm:pt modelId="{E3F4CE75-FDD8-426B-87C2-2FE5AA46384D}" type="pres">
      <dgm:prSet presAssocID="{3829BF53-DC1B-4A06-BEDB-C81C4EC69D0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7994C-0A64-4118-B09D-BAAE6CB043A6}" type="pres">
      <dgm:prSet presAssocID="{F8E2EC2F-29DD-44F4-B984-D09521F1A6B8}" presName="parSpace" presStyleCnt="0"/>
      <dgm:spPr/>
    </dgm:pt>
    <dgm:pt modelId="{DBEA16B5-43D1-4912-A202-DFB55D58CEEA}" type="pres">
      <dgm:prSet presAssocID="{F41386E1-D1C6-4033-8A99-421720711C9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392E-0575-4A9A-AB8C-F6FB8E8C701A}" type="presOf" srcId="{9CCE2D60-631B-45FE-A727-E0318B3DBDAD}" destId="{8071CE18-3D39-4C38-B6C1-EE80B00F6AC8}" srcOrd="0" destOrd="0" presId="urn:microsoft.com/office/officeart/2005/8/layout/hChevron3"/>
    <dgm:cxn modelId="{074D4D5E-5F48-4CBE-8717-F87CF7E38316}" srcId="{9CCE2D60-631B-45FE-A727-E0318B3DBDAD}" destId="{3829BF53-DC1B-4A06-BEDB-C81C4EC69D0C}" srcOrd="2" destOrd="0" parTransId="{9BA30767-F6E8-42B5-9037-2D668E1C60B6}" sibTransId="{F8E2EC2F-29DD-44F4-B984-D09521F1A6B8}"/>
    <dgm:cxn modelId="{306EB8AF-34AF-4F0F-936E-F322EA25E95D}" type="presOf" srcId="{3829BF53-DC1B-4A06-BEDB-C81C4EC69D0C}" destId="{E3F4CE75-FDD8-426B-87C2-2FE5AA46384D}" srcOrd="0" destOrd="0" presId="urn:microsoft.com/office/officeart/2005/8/layout/hChevron3"/>
    <dgm:cxn modelId="{2F661201-DDEE-482F-8945-623C60133961}" srcId="{9CCE2D60-631B-45FE-A727-E0318B3DBDAD}" destId="{669EA2A0-75C1-4100-A66B-79D420A04456}" srcOrd="0" destOrd="0" parTransId="{CF6B609E-F1B0-4108-BD09-EEA25B15CF43}" sibTransId="{AE3F79CF-BA6E-420D-BE4C-D7E45AD93C55}"/>
    <dgm:cxn modelId="{F6316347-BCD8-4015-B0A5-065949F0BEE9}" srcId="{9CCE2D60-631B-45FE-A727-E0318B3DBDAD}" destId="{FBE2DAF4-04F5-4F34-B770-E61FADF38169}" srcOrd="1" destOrd="0" parTransId="{AF221567-B867-47DD-954E-774AFB7C01A0}" sibTransId="{49A03254-8B4B-4D10-B602-34CC66C9ADE2}"/>
    <dgm:cxn modelId="{82B187F5-AAF7-40BB-86AF-592992E0E0ED}" type="presOf" srcId="{FBE2DAF4-04F5-4F34-B770-E61FADF38169}" destId="{636549AD-B070-483E-B130-07AAAFB1C39E}" srcOrd="0" destOrd="0" presId="urn:microsoft.com/office/officeart/2005/8/layout/hChevron3"/>
    <dgm:cxn modelId="{91BD0A99-C420-4EF5-A061-7EFDEA27FCB4}" srcId="{9CCE2D60-631B-45FE-A727-E0318B3DBDAD}" destId="{F41386E1-D1C6-4033-8A99-421720711C9F}" srcOrd="3" destOrd="0" parTransId="{D6BECE3E-319C-4478-94C1-E9D09BA563D0}" sibTransId="{21BD6693-43FD-4751-9B28-2B1955FE1D44}"/>
    <dgm:cxn modelId="{2FDE4894-3311-46BB-907F-C3D686EC2673}" type="presOf" srcId="{F41386E1-D1C6-4033-8A99-421720711C9F}" destId="{DBEA16B5-43D1-4912-A202-DFB55D58CEEA}" srcOrd="0" destOrd="0" presId="urn:microsoft.com/office/officeart/2005/8/layout/hChevron3"/>
    <dgm:cxn modelId="{F1B385AD-C4BD-467E-8328-CB4B21DA07B3}" type="presOf" srcId="{669EA2A0-75C1-4100-A66B-79D420A04456}" destId="{6B7716D5-2073-43FA-8DE9-1C10C9CAB17C}" srcOrd="0" destOrd="0" presId="urn:microsoft.com/office/officeart/2005/8/layout/hChevron3"/>
    <dgm:cxn modelId="{226D206C-6BFE-4CCF-9E16-12BF378B83E1}" type="presParOf" srcId="{8071CE18-3D39-4C38-B6C1-EE80B00F6AC8}" destId="{6B7716D5-2073-43FA-8DE9-1C10C9CAB17C}" srcOrd="0" destOrd="0" presId="urn:microsoft.com/office/officeart/2005/8/layout/hChevron3"/>
    <dgm:cxn modelId="{7F81C6F4-2A13-4FD3-AA55-E9D840A5B06B}" type="presParOf" srcId="{8071CE18-3D39-4C38-B6C1-EE80B00F6AC8}" destId="{1F18D8F5-2027-4140-AE87-AD9EDF404DD5}" srcOrd="1" destOrd="0" presId="urn:microsoft.com/office/officeart/2005/8/layout/hChevron3"/>
    <dgm:cxn modelId="{F7692705-F911-4BB6-86EF-117D5AB3A113}" type="presParOf" srcId="{8071CE18-3D39-4C38-B6C1-EE80B00F6AC8}" destId="{636549AD-B070-483E-B130-07AAAFB1C39E}" srcOrd="2" destOrd="0" presId="urn:microsoft.com/office/officeart/2005/8/layout/hChevron3"/>
    <dgm:cxn modelId="{E21D0678-05E5-44CA-B0D7-41868B79D43B}" type="presParOf" srcId="{8071CE18-3D39-4C38-B6C1-EE80B00F6AC8}" destId="{E3C79882-948E-450E-AF2A-0DC4EB465D1F}" srcOrd="3" destOrd="0" presId="urn:microsoft.com/office/officeart/2005/8/layout/hChevron3"/>
    <dgm:cxn modelId="{4B2F105C-DF06-4C2B-A4B1-7918C44E36F1}" type="presParOf" srcId="{8071CE18-3D39-4C38-B6C1-EE80B00F6AC8}" destId="{E3F4CE75-FDD8-426B-87C2-2FE5AA46384D}" srcOrd="4" destOrd="0" presId="urn:microsoft.com/office/officeart/2005/8/layout/hChevron3"/>
    <dgm:cxn modelId="{5B7BD2DD-8D48-4BC9-8F5C-B54C3083D2EC}" type="presParOf" srcId="{8071CE18-3D39-4C38-B6C1-EE80B00F6AC8}" destId="{C147994C-0A64-4118-B09D-BAAE6CB043A6}" srcOrd="5" destOrd="0" presId="urn:microsoft.com/office/officeart/2005/8/layout/hChevron3"/>
    <dgm:cxn modelId="{CB063A54-5C01-4FBD-8841-A13061BC13E5}" type="presParOf" srcId="{8071CE18-3D39-4C38-B6C1-EE80B00F6AC8}" destId="{DBEA16B5-43D1-4912-A202-DFB55D58CEE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1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5357" y="0"/>
          <a:ext cx="4685109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Complexity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57" y="0"/>
        <a:ext cx="4596209" cy="355600"/>
      </dsp:txXfrm>
    </dsp:sp>
    <dsp:sp modelId="{636549AD-B070-483E-B130-07AAAFB1C39E}">
      <dsp:nvSpPr>
        <dsp:cNvPr id="0" name=""/>
        <dsp:cNvSpPr/>
      </dsp:nvSpPr>
      <dsp:spPr>
        <a:xfrm>
          <a:off x="3753445" y="0"/>
          <a:ext cx="468510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Clauses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931245" y="0"/>
        <a:ext cx="4329509" cy="355600"/>
      </dsp:txXfrm>
    </dsp:sp>
    <dsp:sp modelId="{E3F4CE75-FDD8-426B-87C2-2FE5AA46384D}">
      <dsp:nvSpPr>
        <dsp:cNvPr id="0" name=""/>
        <dsp:cNvSpPr/>
      </dsp:nvSpPr>
      <dsp:spPr>
        <a:xfrm>
          <a:off x="7501532" y="0"/>
          <a:ext cx="468510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Terms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679332" y="0"/>
        <a:ext cx="4329509" cy="355600"/>
      </dsp:txXfrm>
    </dsp:sp>
  </dsp:spTree>
</dsp:drawing>
</file>

<file path=ppt/diagrams/drawing1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600" b="0" kern="1200" dirty="0">
            <a:solidFill>
              <a:schemeClr val="bg1"/>
            </a:solidFill>
            <a:effectLst/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1762" y="0"/>
          <a:ext cx="5138382" cy="355600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Introduction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1762" y="0"/>
        <a:ext cx="5049482" cy="355600"/>
      </dsp:txXfrm>
    </dsp:sp>
    <dsp:sp modelId="{636549AD-B070-483E-B130-07AAAFB1C39E}">
      <dsp:nvSpPr>
        <dsp:cNvPr id="0" name=""/>
        <dsp:cNvSpPr/>
      </dsp:nvSpPr>
      <dsp:spPr>
        <a:xfrm>
          <a:off x="3990000" y="0"/>
          <a:ext cx="4177322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4167800" y="0"/>
        <a:ext cx="3821722" cy="355600"/>
      </dsp:txXfrm>
    </dsp:sp>
    <dsp:sp modelId="{E3F4CE75-FDD8-426B-87C2-2FE5AA46384D}">
      <dsp:nvSpPr>
        <dsp:cNvPr id="0" name=""/>
        <dsp:cNvSpPr/>
      </dsp:nvSpPr>
      <dsp:spPr>
        <a:xfrm>
          <a:off x="7017178" y="0"/>
          <a:ext cx="5173059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Automation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194978" y="0"/>
        <a:ext cx="4817459" cy="355600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490" y="0"/>
          <a:ext cx="3536318" cy="355600"/>
        </a:xfrm>
        <a:prstGeom prst="homePlate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Incremental Verification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490" y="0"/>
        <a:ext cx="3447418" cy="355600"/>
      </dsp:txXfrm>
    </dsp:sp>
    <dsp:sp modelId="{636549AD-B070-483E-B130-07AAAFB1C39E}">
      <dsp:nvSpPr>
        <dsp:cNvPr id="0" name=""/>
        <dsp:cNvSpPr/>
      </dsp:nvSpPr>
      <dsp:spPr>
        <a:xfrm>
          <a:off x="2999265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Algorithm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3177065" y="0"/>
        <a:ext cx="2347118" cy="355600"/>
      </dsp:txXfrm>
    </dsp:sp>
    <dsp:sp modelId="{E3F4CE75-FDD8-426B-87C2-2FE5AA46384D}">
      <dsp:nvSpPr>
        <dsp:cNvPr id="0" name=""/>
        <dsp:cNvSpPr/>
      </dsp:nvSpPr>
      <dsp:spPr>
        <a:xfrm>
          <a:off x="516144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  <a:effectLst/>
            </a:rPr>
            <a:t>Superposition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5339240" y="0"/>
        <a:ext cx="2347118" cy="355600"/>
      </dsp:txXfrm>
    </dsp:sp>
    <dsp:sp modelId="{7D0F0CA6-D430-4B89-ADD0-55DDE7A268F9}">
      <dsp:nvSpPr>
        <dsp:cNvPr id="0" name=""/>
        <dsp:cNvSpPr/>
      </dsp:nvSpPr>
      <dsp:spPr>
        <a:xfrm>
          <a:off x="7323615" y="0"/>
          <a:ext cx="2702718" cy="35560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effectLst/>
            </a:rPr>
            <a:t>Joins</a:t>
          </a:r>
          <a:endParaRPr lang="en-US" sz="2000" b="0" kern="1200" dirty="0">
            <a:solidFill>
              <a:schemeClr val="bg1"/>
            </a:solidFill>
            <a:effectLst/>
          </a:endParaRPr>
        </a:p>
      </dsp:txBody>
      <dsp:txXfrm>
        <a:off x="7501415" y="0"/>
        <a:ext cx="2347118" cy="355600"/>
      </dsp:txXfrm>
    </dsp:sp>
    <dsp:sp modelId="{68D6203B-78EA-41A0-9627-D5FE403BBAC0}">
      <dsp:nvSpPr>
        <dsp:cNvPr id="0" name=""/>
        <dsp:cNvSpPr/>
      </dsp:nvSpPr>
      <dsp:spPr>
        <a:xfrm>
          <a:off x="9485790" y="0"/>
          <a:ext cx="2702718" cy="355600"/>
        </a:xfrm>
        <a:prstGeom prst="chevron">
          <a:avLst/>
        </a:prstGeom>
        <a:solidFill>
          <a:srgbClr val="96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solidFill>
                <a:schemeClr val="bg1"/>
              </a:solidFill>
            </a:rPr>
            <a:t>Propagation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663590" y="0"/>
        <a:ext cx="2347118" cy="355600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16D5-2073-43FA-8DE9-1C10C9CAB17C}">
      <dsp:nvSpPr>
        <dsp:cNvPr id="0" name=""/>
        <dsp:cNvSpPr/>
      </dsp:nvSpPr>
      <dsp:spPr>
        <a:xfrm>
          <a:off x="3571" y="0"/>
          <a:ext cx="3583781" cy="518159"/>
        </a:xfrm>
        <a:prstGeom prst="homePlat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Introduction</a:t>
          </a:r>
          <a:endParaRPr lang="en-US" sz="2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1" y="0"/>
        <a:ext cx="3454241" cy="518159"/>
      </dsp:txXfrm>
    </dsp:sp>
    <dsp:sp modelId="{636549AD-B070-483E-B130-07AAAFB1C39E}">
      <dsp:nvSpPr>
        <dsp:cNvPr id="0" name=""/>
        <dsp:cNvSpPr/>
      </dsp:nvSpPr>
      <dsp:spPr>
        <a:xfrm>
          <a:off x="2870596" y="0"/>
          <a:ext cx="3583781" cy="51815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Verification</a:t>
          </a:r>
          <a:endParaRPr lang="en-US" sz="2600" kern="1200" dirty="0"/>
        </a:p>
      </dsp:txBody>
      <dsp:txXfrm>
        <a:off x="3129676" y="0"/>
        <a:ext cx="3065622" cy="518159"/>
      </dsp:txXfrm>
    </dsp:sp>
    <dsp:sp modelId="{E3F4CE75-FDD8-426B-87C2-2FE5AA46384D}">
      <dsp:nvSpPr>
        <dsp:cNvPr id="0" name=""/>
        <dsp:cNvSpPr/>
      </dsp:nvSpPr>
      <dsp:spPr>
        <a:xfrm>
          <a:off x="5737621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Bounds</a:t>
          </a:r>
          <a:endParaRPr lang="en-US" sz="2600" kern="1200" dirty="0"/>
        </a:p>
      </dsp:txBody>
      <dsp:txXfrm>
        <a:off x="5996701" y="0"/>
        <a:ext cx="3065622" cy="518159"/>
      </dsp:txXfrm>
    </dsp:sp>
    <dsp:sp modelId="{DBEA16B5-43D1-4912-A202-DFB55D58CEEA}">
      <dsp:nvSpPr>
        <dsp:cNvPr id="0" name=""/>
        <dsp:cNvSpPr/>
      </dsp:nvSpPr>
      <dsp:spPr>
        <a:xfrm>
          <a:off x="8604646" y="0"/>
          <a:ext cx="3583781" cy="51815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Conclusion</a:t>
          </a:r>
          <a:endParaRPr lang="en-US" sz="2600" kern="1200" dirty="0"/>
        </a:p>
      </dsp:txBody>
      <dsp:txXfrm>
        <a:off x="8863726" y="0"/>
        <a:ext cx="3065622" cy="518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75EEC-7A43-45AF-9001-64AF5665D519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533F3-2653-4BF6-A90F-54D37590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5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 software is increasingly used in many fields, including in many</a:t>
            </a:r>
            <a:r>
              <a:rPr lang="en-GB" baseline="0" dirty="0" smtClean="0"/>
              <a:t> </a:t>
            </a:r>
            <a:r>
              <a:rPr lang="en-GB" dirty="0" smtClean="0"/>
              <a:t>critical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While Hoare logic is complete relative to the assertion</a:t>
            </a:r>
            <a:r>
              <a:rPr lang="en-GB" baseline="0" dirty="0" smtClean="0"/>
              <a:t> </a:t>
            </a:r>
            <a:r>
              <a:rPr lang="en-GB" dirty="0" smtClean="0"/>
              <a:t>logic, it does</a:t>
            </a:r>
            <a:r>
              <a:rPr lang="en-GB" baseline="0" dirty="0" smtClean="0"/>
              <a:t> not admit the direct use of reasoning tools for the assertion logic.</a:t>
            </a:r>
          </a:p>
          <a:p>
            <a:r>
              <a:rPr lang="en-GB" baseline="0" dirty="0" smtClean="0"/>
              <a:t>In order to automate verification using existing tools for the assertion logic, the program is converted to a formula that holds </a:t>
            </a:r>
            <a:r>
              <a:rPr lang="en-GB" baseline="0" dirty="0" err="1" smtClean="0"/>
              <a:t>iff</a:t>
            </a:r>
            <a:r>
              <a:rPr lang="en-GB" baseline="0" dirty="0" smtClean="0"/>
              <a:t> the program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formula can be checked for validity using an existing</a:t>
            </a:r>
            <a:r>
              <a:rPr lang="en-GB" baseline="0" dirty="0" smtClean="0"/>
              <a:t> tool for the logic.</a:t>
            </a:r>
          </a:p>
          <a:p>
            <a:r>
              <a:rPr lang="en-GB" baseline="0" dirty="0" smtClean="0"/>
              <a:t>Most current tools are </a:t>
            </a:r>
            <a:r>
              <a:rPr lang="en-GB" baseline="0" dirty="0" err="1" smtClean="0"/>
              <a:t>refutational</a:t>
            </a:r>
            <a:r>
              <a:rPr lang="en-GB" baseline="0" dirty="0" smtClean="0"/>
              <a:t> – they check for </a:t>
            </a:r>
            <a:r>
              <a:rPr lang="en-GB" baseline="0" dirty="0" err="1" smtClean="0"/>
              <a:t>unsatisfiability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3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failed run of the satisfiability</a:t>
            </a:r>
            <a:r>
              <a:rPr lang="en-GB" baseline="0" dirty="0" smtClean="0"/>
              <a:t> check gives little information about what has been proven.</a:t>
            </a:r>
          </a:p>
          <a:p>
            <a:r>
              <a:rPr lang="en-GB" baseline="0" dirty="0" smtClean="0"/>
              <a:t>For a programmer, it is useful to know which program properties have been proven, and also for which execution paths a property has been proven.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6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Dependability is a subjective issue,</a:t>
            </a:r>
            <a:r>
              <a:rPr lang="en-GB" baseline="0" dirty="0" smtClean="0"/>
              <a:t> we have chosen some concrete criteria for dependability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4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use the number of</a:t>
            </a:r>
            <a:r>
              <a:rPr lang="en-GB" baseline="0" dirty="0" smtClean="0"/>
              <a:t> steps to describe the hardness of proving a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2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a self-contained piece of code is moved around in the program, the</a:t>
            </a:r>
            <a:r>
              <a:rPr lang="en-GB" baseline="0" dirty="0" smtClean="0"/>
              <a:t> price for verifying it should not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57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Verification can only</a:t>
            </a:r>
            <a:r>
              <a:rPr lang="en-GB" baseline="0" dirty="0" smtClean="0"/>
              <a:t> be predictable if each step takes a predictable amount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1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While SMT solvers are often very efficient,</a:t>
            </a:r>
            <a:r>
              <a:rPr lang="en-GB" baseline="0" dirty="0" smtClean="0"/>
              <a:t> there is no obvious way to use them incrementally in a predictable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use the derivation depth of a refutation</a:t>
            </a:r>
            <a:r>
              <a:rPr lang="en-GB" baseline="0" dirty="0" smtClean="0"/>
              <a:t> </a:t>
            </a:r>
            <a:r>
              <a:rPr lang="en-GB" dirty="0" smtClean="0"/>
              <a:t>as the step</a:t>
            </a:r>
            <a:r>
              <a:rPr lang="en-GB" baseline="0" dirty="0" smtClean="0"/>
              <a:t> number</a:t>
            </a:r>
            <a:r>
              <a:rPr lang="en-GB" dirty="0" smtClean="0"/>
              <a:t> – this measure is naturally incremental</a:t>
            </a:r>
            <a:r>
              <a:rPr lang="en-GB" baseline="0" dirty="0" smtClean="0"/>
              <a:t> and is robust for proof-DAGs as it does not depend on the level of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0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Our</a:t>
            </a:r>
            <a:r>
              <a:rPr lang="en-GB" baseline="0" dirty="0" smtClean="0"/>
              <a:t> verification algorithm is driven by two main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Software has become increasingly complex, and even the best programming teams need help</a:t>
            </a:r>
            <a:r>
              <a:rPr lang="en-GB" baseline="0" dirty="0" smtClean="0"/>
              <a:t> from tools to prevent malfunctions.</a:t>
            </a:r>
          </a:p>
          <a:p>
            <a:r>
              <a:rPr lang="en-GB" baseline="0" dirty="0" smtClean="0"/>
              <a:t>The more accessible and dependable a software quality tool is, the more chance it has of being used by programmers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first observation is that proof search should only consider relevant statements.</a:t>
            </a:r>
          </a:p>
          <a:p>
            <a:r>
              <a:rPr lang="en-GB" dirty="0" smtClean="0"/>
              <a:t>We should avoid reasoning between unrelated program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7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second observation has to do with efficiency</a:t>
            </a:r>
            <a:r>
              <a:rPr lang="en-GB" baseline="0" dirty="0" smtClean="0"/>
              <a:t> – it is sometimes more efficient to apply Hoare’s rule of consequence in intermediate CFG-nodes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88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Our algorithm begins</a:t>
            </a:r>
            <a:r>
              <a:rPr lang="en-GB" baseline="0" dirty="0" smtClean="0"/>
              <a:t> by essentially encoding the program semantics into logic, but we keep the control flow out of the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45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algorithm works by having</a:t>
            </a:r>
            <a:r>
              <a:rPr lang="en-GB" baseline="0" dirty="0" smtClean="0"/>
              <a:t> a theorem prover per basic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4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provers communicate in</a:t>
            </a:r>
            <a:r>
              <a:rPr lang="en-GB" baseline="0" dirty="0" smtClean="0"/>
              <a:t> order to propagate information, but only on-demand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5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have instantiated our algorithm using superposition.</a:t>
            </a:r>
            <a:endParaRPr lang="en-GB" dirty="0" smtClean="0"/>
          </a:p>
          <a:p>
            <a:r>
              <a:rPr lang="en-GB" dirty="0" smtClean="0"/>
              <a:t>Superposition</a:t>
            </a:r>
            <a:r>
              <a:rPr lang="en-GB" baseline="0" dirty="0" smtClean="0"/>
              <a:t> is a </a:t>
            </a:r>
            <a:r>
              <a:rPr lang="en-GB" baseline="0" dirty="0" err="1" smtClean="0"/>
              <a:t>refutationally</a:t>
            </a:r>
            <a:r>
              <a:rPr lang="en-GB" baseline="0" dirty="0" smtClean="0"/>
              <a:t> complete calculus for first order logic with equality which has efficient automation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order to instantiate</a:t>
            </a:r>
            <a:r>
              <a:rPr lang="en-GB" baseline="0" dirty="0" smtClean="0"/>
              <a:t> superposition we need to define an ordering on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88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orient the ordering in the direction of program flow – this ordering</a:t>
            </a:r>
            <a:r>
              <a:rPr lang="en-GB" baseline="0" dirty="0" smtClean="0"/>
              <a:t> tends to imitate forward semantics, and is compatible with scoping.</a:t>
            </a:r>
          </a:p>
          <a:p>
            <a:r>
              <a:rPr lang="en-GB" baseline="0" dirty="0" smtClean="0"/>
              <a:t>In addition, such ordering is relatively stable for minor program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demonstrate</a:t>
            </a:r>
            <a:r>
              <a:rPr lang="en-GB" baseline="0" dirty="0" smtClean="0"/>
              <a:t> our algorithm on a</a:t>
            </a:r>
            <a:r>
              <a:rPr lang="en-GB" dirty="0" smtClean="0"/>
              <a:t> simple</a:t>
            </a:r>
            <a:r>
              <a:rPr lang="en-GB" baseline="0" dirty="0" smtClean="0"/>
              <a:t>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67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</a:t>
            </a:r>
            <a:r>
              <a:rPr lang="en-GB" baseline="0" dirty="0" smtClean="0"/>
              <a:t> w</a:t>
            </a:r>
            <a:r>
              <a:rPr lang="en-GB" dirty="0" smtClean="0"/>
              <a:t>e convert the program to passive form, including a modelling of the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4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While programmers can be expected to understand some logic, they usually</a:t>
            </a:r>
            <a:r>
              <a:rPr lang="en-GB" baseline="0" dirty="0" smtClean="0"/>
              <a:t> do not understand the inner workings of software tools</a:t>
            </a:r>
          </a:p>
          <a:p>
            <a:r>
              <a:rPr lang="en-GB" baseline="0" dirty="0" smtClean="0"/>
              <a:t> – hence tools have to be robust and predictable in order to be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9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begin at derivation depth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98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axioms are relevant for all provers.</a:t>
            </a:r>
          </a:p>
          <a:p>
            <a:r>
              <a:rPr lang="en-GB" dirty="0" smtClean="0"/>
              <a:t>Inferred clauses are added to the inferring prover’s set of</a:t>
            </a:r>
            <a:r>
              <a:rPr lang="en-GB" baseline="0" dirty="0" smtClean="0"/>
              <a:t> clauses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1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the root node prover is saturated for depth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8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Similarly, the else branch prover has two valid inferences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the else branch is also saturated for depth 1.</a:t>
            </a:r>
          </a:p>
          <a:p>
            <a:r>
              <a:rPr lang="en-GB" dirty="0" smtClean="0"/>
              <a:t>The other provers</a:t>
            </a:r>
            <a:r>
              <a:rPr lang="en-GB" baseline="0" dirty="0" smtClean="0"/>
              <a:t> have no valid inferences, so our verifier is saturated for depth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8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 depth 2, the then branch prover requests a clause</a:t>
            </a:r>
            <a:r>
              <a:rPr lang="en-GB" baseline="0" dirty="0" smtClean="0"/>
              <a:t> from its predecessor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44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clause is added (at its original depth) to the prover’s set of clauses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65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now</a:t>
            </a:r>
            <a:r>
              <a:rPr lang="en-GB" baseline="0" dirty="0" smtClean="0"/>
              <a:t> able to derive a new clause of depth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1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 the else branch we also request</a:t>
            </a:r>
            <a:r>
              <a:rPr lang="en-GB" baseline="0" dirty="0" smtClean="0"/>
              <a:t> a clause from the predecessor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8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derive a new clause, but before we add it</a:t>
            </a:r>
            <a:r>
              <a:rPr lang="en-GB" baseline="0" dirty="0" smtClean="0"/>
              <a:t> to our set of clauses, we try to simplify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7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order logic is a</a:t>
            </a:r>
            <a:r>
              <a:rPr lang="en-GB" baseline="0" dirty="0" smtClean="0"/>
              <a:t> sweet spot for use in reasoning about software, as it is both expressive and has efficient tool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use common simplification inferences,</a:t>
            </a:r>
            <a:r>
              <a:rPr lang="en-GB" baseline="0" dirty="0" smtClean="0"/>
              <a:t> and we also request relevant simplifying clauses from predecessors.</a:t>
            </a:r>
          </a:p>
          <a:p>
            <a:r>
              <a:rPr lang="en-GB" baseline="0" dirty="0" smtClean="0"/>
              <a:t>Simplifying inferences do not count towards the derivation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39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now add the simplified clause to our</a:t>
            </a:r>
            <a:r>
              <a:rPr lang="en-GB" baseline="0" dirty="0" smtClean="0"/>
              <a:t> set of clauses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2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the join node has found</a:t>
            </a:r>
            <a:r>
              <a:rPr lang="en-GB" baseline="0" dirty="0" smtClean="0"/>
              <a:t> relevant clauses at its predecessors.</a:t>
            </a:r>
          </a:p>
          <a:p>
            <a:r>
              <a:rPr lang="en-GB" baseline="0" dirty="0" smtClean="0"/>
              <a:t>Since the clause holds at ALL predecessors, we can propagate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6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Simplification immediately derives the empty clause, and we have proven our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0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Clauses on opposite sides of branch had</a:t>
            </a:r>
            <a:r>
              <a:rPr lang="en-GB" baseline="0" dirty="0" smtClean="0"/>
              <a:t> no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avoided deriving the</a:t>
            </a:r>
            <a:r>
              <a:rPr lang="en-GB" baseline="0" dirty="0" smtClean="0"/>
              <a:t> shared lemma more than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6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mark</a:t>
            </a:r>
            <a:r>
              <a:rPr lang="en-GB" baseline="0" dirty="0" smtClean="0"/>
              <a:t> each propagated clause to prevent repeated inferences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2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Joins are crucial for performance – without joins we are looking at almost tree-shaped proofs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5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Joins are calculated only on demand</a:t>
            </a:r>
          </a:p>
          <a:p>
            <a:r>
              <a:rPr lang="en-GB" dirty="0" smtClean="0"/>
              <a:t>The soundness condition</a:t>
            </a:r>
            <a:r>
              <a:rPr lang="en-GB" baseline="0" dirty="0" smtClean="0"/>
              <a:t> for a join is simple – a clause can be propagated to the join only if it holds in both predecessors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1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the exact same clause occurs at both</a:t>
            </a:r>
            <a:r>
              <a:rPr lang="en-GB" baseline="0" dirty="0" smtClean="0"/>
              <a:t> predecessors it is simply added to the join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8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software tool using a first order logic semi-decision procedures has to be either incomplete or somewhat unpredictable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6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we look at more clauses</a:t>
            </a:r>
            <a:r>
              <a:rPr lang="en-GB" baseline="0" dirty="0" smtClean="0"/>
              <a:t> that have been derived at the predecessors, we can perform a better join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63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may have to propagate</a:t>
            </a:r>
            <a:r>
              <a:rPr lang="en-GB" baseline="0" dirty="0" smtClean="0"/>
              <a:t> additional clauses to allow a better join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71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also take into account</a:t>
            </a:r>
            <a:r>
              <a:rPr lang="en-GB" baseline="0" dirty="0" smtClean="0"/>
              <a:t> clauses at the join point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6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actual calculated join may be disjoint</a:t>
            </a:r>
            <a:r>
              <a:rPr lang="en-GB" baseline="0" dirty="0" smtClean="0"/>
              <a:t> from the clauses of all predecessors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3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Sometimes the proofs for different paths do</a:t>
            </a:r>
            <a:r>
              <a:rPr lang="en-GB" baseline="0" dirty="0" smtClean="0"/>
              <a:t> not share a lemma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02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 to add branch</a:t>
            </a:r>
            <a:r>
              <a:rPr lang="en-GB" baseline="0" dirty="0" smtClean="0"/>
              <a:t> condition vocabulary and guarded clauses in order to ensure completeness.</a:t>
            </a:r>
          </a:p>
          <a:p>
            <a:r>
              <a:rPr lang="en-GB" baseline="0" dirty="0" smtClean="0"/>
              <a:t>In the worst case, guards can degenerate almost to the level of a flat verification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60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ground equalities can improve the join calculation, we have implemented a dedicated algorithm for the on-demand propagation and join of ground equalities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7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Based on ground equalities and unit ground clauses, we have implemented a best effort join algorithm</a:t>
            </a:r>
            <a:r>
              <a:rPr lang="en-GB" baseline="0" dirty="0" smtClean="0"/>
              <a:t> for clauses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064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Calculating an optimal join, while interesting theoretically, is less</a:t>
            </a:r>
            <a:r>
              <a:rPr lang="en-GB" baseline="0" dirty="0" smtClean="0"/>
              <a:t> interesting practically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27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Based on ground equalities and unit ground clauses, we have implemented a best effort join algorithm</a:t>
            </a:r>
            <a:r>
              <a:rPr lang="en-GB" baseline="0" dirty="0" smtClean="0"/>
              <a:t> for clauses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----------------------------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tool that shows unstable behaviour in minor program changes is less likely to be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71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Clause propagation is a major part of our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79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represent terms and clauses as</a:t>
            </a:r>
            <a:r>
              <a:rPr lang="en-GB" baseline="0" dirty="0" smtClean="0"/>
              <a:t> DAGs, so that duplication is minimal, but propagated clauses have to be indexed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30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Clause propagation must</a:t>
            </a:r>
            <a:r>
              <a:rPr lang="en-GB" baseline="0" dirty="0" smtClean="0"/>
              <a:t> be done efficiently or it dominates the run-time of the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52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propagate requests in reverse topological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02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 branch points requests are joined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46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superposition, joining is</a:t>
            </a:r>
            <a:r>
              <a:rPr lang="en-GB" baseline="0" dirty="0" smtClean="0"/>
              <a:t> simply set union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25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Clauses are propagated between adjacent provers forwards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14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saturate each prover to the next derivation depth in topological order, so no additional CFG traversal is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90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use a cache for requests to prevent duplication of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082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When a prover propagates</a:t>
            </a:r>
            <a:r>
              <a:rPr lang="en-GB" baseline="0" dirty="0" smtClean="0"/>
              <a:t> a request backwards, it </a:t>
            </a:r>
            <a:r>
              <a:rPr lang="en-GB" dirty="0" smtClean="0"/>
              <a:t>subtracts the cached requests.</a:t>
            </a:r>
          </a:p>
          <a:p>
            <a:r>
              <a:rPr lang="en-GB" dirty="0" smtClean="0"/>
              <a:t>Often</a:t>
            </a:r>
            <a:r>
              <a:rPr lang="en-GB" baseline="0" dirty="0" smtClean="0"/>
              <a:t> no further traversal is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31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Our idea is to apply verification incrementally in logical fragments of increasing strength, and indicate to the programmer</a:t>
            </a:r>
            <a:r>
              <a:rPr lang="en-GB" baseline="0" dirty="0" smtClean="0"/>
              <a:t> which fragment is needed to prove his property, so that he can expect the same fragment to prove his property after unrelated program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119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marking clauses accordingly, we can avoid</a:t>
            </a:r>
            <a:r>
              <a:rPr lang="en-GB" baseline="0" dirty="0" smtClean="0"/>
              <a:t> duplication of effort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734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When new clauses are derived that match</a:t>
            </a:r>
            <a:r>
              <a:rPr lang="en-GB" baseline="0" dirty="0" smtClean="0"/>
              <a:t> an older request, they are propagated in topological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92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 the cache the overhead of propagation is reduced dramatically</a:t>
            </a:r>
          </a:p>
          <a:p>
            <a:endParaRPr lang="en-GB" dirty="0" smtClean="0"/>
          </a:p>
          <a:p>
            <a:r>
              <a:rPr lang="en-GB" dirty="0" smtClean="0"/>
              <a:t>------------------------------------------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80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basic algorithm ensures a predictable time bound, although it is quite large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83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size of the problem is a function of not only</a:t>
            </a:r>
            <a:r>
              <a:rPr lang="en-GB" baseline="0" dirty="0" smtClean="0"/>
              <a:t> the number of clauses, but the total number of distinct terms, literals and clauses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27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Without limiting</a:t>
            </a:r>
            <a:r>
              <a:rPr lang="en-GB" baseline="0" dirty="0" smtClean="0"/>
              <a:t> the width of clauses the size of the problem can quickly grow out of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083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Because we calculate clauses relative</a:t>
            </a:r>
            <a:r>
              <a:rPr lang="en-GB" baseline="0" dirty="0" smtClean="0"/>
              <a:t> to program positions, they do not carry a large luggage encoding the program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703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found that limiting</a:t>
            </a:r>
            <a:r>
              <a:rPr lang="en-GB" baseline="0" dirty="0" smtClean="0"/>
              <a:t> clause width did not limit the proofs we could find – in theory the bound can be increased incrementally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shared DAG representation for terms vastly reduces the memory</a:t>
            </a:r>
            <a:r>
              <a:rPr lang="en-GB" baseline="0" dirty="0" smtClean="0"/>
              <a:t> footprint </a:t>
            </a:r>
            <a:r>
              <a:rPr lang="en-GB" dirty="0" smtClean="0"/>
              <a:t>of the verifier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12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Term depth is</a:t>
            </a:r>
            <a:r>
              <a:rPr lang="en-GB" baseline="0" dirty="0" smtClean="0"/>
              <a:t> a practical bound that can be enforced easily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3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this work we have developed a generic incremental verification algorithm, and implemented various instances of it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63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Unification</a:t>
            </a:r>
            <a:r>
              <a:rPr lang="en-GB" baseline="0" dirty="0" smtClean="0"/>
              <a:t> can quickly grow the term depth out of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81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Joins can also cause a rapid increase in the term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20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implemented</a:t>
            </a:r>
            <a:r>
              <a:rPr lang="en-GB" baseline="0" dirty="0" smtClean="0"/>
              <a:t> a version of the verifier with term depth restrictions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487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Term depth has proven to be an effective filter for useless inferences,</a:t>
            </a:r>
            <a:r>
              <a:rPr lang="en-GB" baseline="0" dirty="0" smtClean="0"/>
              <a:t> at the price of completeness.</a:t>
            </a:r>
          </a:p>
          <a:p>
            <a:r>
              <a:rPr lang="en-GB" baseline="0" dirty="0" smtClean="0"/>
              <a:t>However, proofs can be searched in increasing term depth, at the price of some redundancy</a:t>
            </a:r>
          </a:p>
          <a:p>
            <a:r>
              <a:rPr lang="en-GB" baseline="0" dirty="0" smtClean="0"/>
              <a:t>-------------------------------------------------------------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864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seen how existing</a:t>
            </a:r>
            <a:r>
              <a:rPr lang="en-GB" baseline="0" dirty="0" smtClean="0"/>
              <a:t> proving technology can be deeply embedded in a verifier, producing an incremental verifier.</a:t>
            </a:r>
          </a:p>
          <a:p>
            <a:r>
              <a:rPr lang="en-GB" baseline="0" dirty="0" smtClean="0"/>
              <a:t>In order to be able to handle more programs theory reasoning would have to be added to the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3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Program verification was initially</a:t>
            </a:r>
            <a:r>
              <a:rPr lang="en-GB" baseline="0" dirty="0" smtClean="0"/>
              <a:t> formalized by Floyd and Hoare, essentially annotating program locations with logical formulae according to a set of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533F3-2653-4BF6-A90F-54D375908C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0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209F-84F0-4607-8357-5259A49114B4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B94C-2452-40B4-ACE6-0E13D99C42AF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C289-9DAE-4D15-B624-D6D442650072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6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24FB-7C65-4043-8379-D8EE76390503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8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E14-1ABC-4BEF-95E4-10BB937DC9A6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1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BCCA-A88B-444A-A835-38D47A49D551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2ADA-AFA5-461C-B21B-5A479EE6CF20}" type="datetime1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7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74E-A332-4CC7-9181-65ADC4CBF2AD}" type="datetime1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5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3826-0F5A-4B7E-BBD1-F09C75110807}" type="datetime1">
              <a:rPr lang="en-US" smtClean="0"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5B9B-48C9-4143-8748-FC6626EF388B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0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BC01-A187-41B0-B40D-84A9B164D8E9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6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957FD-FBE2-4846-9ECB-42D5C693F7B5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50370-CFCA-4876-9A4F-FBB38874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4.xml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microsoft.com/office/2007/relationships/diagramDrawing" Target="../diagrams/drawing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9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39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39.xml"/><Relationship Id="rId9" Type="http://schemas.openxmlformats.org/officeDocument/2006/relationships/diagramLayout" Target="../diagrams/layout4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microsoft.com/office/2007/relationships/diagramDrawing" Target="../diagrams/drawing41.xml"/><Relationship Id="rId21" Type="http://schemas.openxmlformats.org/officeDocument/2006/relationships/diagramQuickStyle" Target="../diagrams/quickStyle42.xml"/><Relationship Id="rId17" Type="http://schemas.openxmlformats.org/officeDocument/2006/relationships/diagramColors" Target="../diagrams/colors41.xml"/><Relationship Id="rId2" Type="http://schemas.openxmlformats.org/officeDocument/2006/relationships/notesSlide" Target="../notesSlides/notesSlide21.xml"/><Relationship Id="rId16" Type="http://schemas.openxmlformats.org/officeDocument/2006/relationships/diagramQuickStyle" Target="../diagrams/quickStyle41.xml"/><Relationship Id="rId20" Type="http://schemas.openxmlformats.org/officeDocument/2006/relationships/diagramLayout" Target="../diagrams/layout42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41.xml"/><Relationship Id="rId23" Type="http://schemas.microsoft.com/office/2007/relationships/diagramDrawing" Target="../diagrams/drawing42.xml"/><Relationship Id="rId19" Type="http://schemas.openxmlformats.org/officeDocument/2006/relationships/diagramData" Target="../diagrams/data42.xml"/><Relationship Id="rId14" Type="http://schemas.openxmlformats.org/officeDocument/2006/relationships/diagramData" Target="../diagrams/data41.xml"/><Relationship Id="rId22" Type="http://schemas.openxmlformats.org/officeDocument/2006/relationships/diagramColors" Target="../diagrams/colors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microsoft.com/office/2007/relationships/diagramDrawing" Target="../diagrams/drawing4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5.xml"/><Relationship Id="rId11" Type="http://schemas.openxmlformats.org/officeDocument/2006/relationships/diagramColors" Target="../diagrams/colors46.xml"/><Relationship Id="rId5" Type="http://schemas.openxmlformats.org/officeDocument/2006/relationships/diagramQuickStyle" Target="../diagrams/quickStyle45.xml"/><Relationship Id="rId10" Type="http://schemas.openxmlformats.org/officeDocument/2006/relationships/diagramQuickStyle" Target="../diagrams/quickStyle46.xml"/><Relationship Id="rId4" Type="http://schemas.openxmlformats.org/officeDocument/2006/relationships/diagramLayout" Target="../diagrams/layout45.xml"/><Relationship Id="rId9" Type="http://schemas.openxmlformats.org/officeDocument/2006/relationships/diagramLayout" Target="../diagrams/layout4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8.xml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12" Type="http://schemas.microsoft.com/office/2007/relationships/diagramDrawing" Target="../diagrams/drawing4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7.xml"/><Relationship Id="rId11" Type="http://schemas.openxmlformats.org/officeDocument/2006/relationships/diagramColors" Target="../diagrams/colors48.xml"/><Relationship Id="rId5" Type="http://schemas.openxmlformats.org/officeDocument/2006/relationships/diagramQuickStyle" Target="../diagrams/quickStyle47.xml"/><Relationship Id="rId10" Type="http://schemas.openxmlformats.org/officeDocument/2006/relationships/diagramQuickStyle" Target="../diagrams/quickStyle48.xml"/><Relationship Id="rId4" Type="http://schemas.openxmlformats.org/officeDocument/2006/relationships/diagramLayout" Target="../diagrams/layout47.xml"/><Relationship Id="rId9" Type="http://schemas.openxmlformats.org/officeDocument/2006/relationships/diagramLayout" Target="../diagrams/layout4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0.xml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12" Type="http://schemas.microsoft.com/office/2007/relationships/diagramDrawing" Target="../diagrams/drawing5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9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49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49.xml"/><Relationship Id="rId9" Type="http://schemas.openxmlformats.org/officeDocument/2006/relationships/diagramLayout" Target="../diagrams/layout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1.xml"/><Relationship Id="rId11" Type="http://schemas.openxmlformats.org/officeDocument/2006/relationships/diagramColors" Target="../diagrams/colors52.xml"/><Relationship Id="rId5" Type="http://schemas.openxmlformats.org/officeDocument/2006/relationships/diagramQuickStyle" Target="../diagrams/quickStyle51.xml"/><Relationship Id="rId10" Type="http://schemas.openxmlformats.org/officeDocument/2006/relationships/diagramQuickStyle" Target="../diagrams/quickStyle52.xml"/><Relationship Id="rId4" Type="http://schemas.openxmlformats.org/officeDocument/2006/relationships/diagramLayout" Target="../diagrams/layout51.xml"/><Relationship Id="rId9" Type="http://schemas.openxmlformats.org/officeDocument/2006/relationships/diagramLayout" Target="../diagrams/layout5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13" Type="http://schemas.microsoft.com/office/2007/relationships/diagramDrawing" Target="../diagrams/drawing5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3.xml"/><Relationship Id="rId12" Type="http://schemas.openxmlformats.org/officeDocument/2006/relationships/diagramColors" Target="../diagrams/colors5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3.xml"/><Relationship Id="rId11" Type="http://schemas.openxmlformats.org/officeDocument/2006/relationships/diagramQuickStyle" Target="../diagrams/quickStyle54.xml"/><Relationship Id="rId5" Type="http://schemas.openxmlformats.org/officeDocument/2006/relationships/diagramLayout" Target="../diagrams/layout53.xml"/><Relationship Id="rId10" Type="http://schemas.openxmlformats.org/officeDocument/2006/relationships/diagramLayout" Target="../diagrams/layout54.xml"/><Relationship Id="rId4" Type="http://schemas.openxmlformats.org/officeDocument/2006/relationships/diagramData" Target="../diagrams/data53.xml"/><Relationship Id="rId9" Type="http://schemas.openxmlformats.org/officeDocument/2006/relationships/diagramData" Target="../diagrams/data5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6.xml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12" Type="http://schemas.microsoft.com/office/2007/relationships/diagramDrawing" Target="../diagrams/drawing5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5.xml"/><Relationship Id="rId11" Type="http://schemas.openxmlformats.org/officeDocument/2006/relationships/diagramColors" Target="../diagrams/colors56.xml"/><Relationship Id="rId5" Type="http://schemas.openxmlformats.org/officeDocument/2006/relationships/diagramQuickStyle" Target="../diagrams/quickStyle55.xml"/><Relationship Id="rId10" Type="http://schemas.openxmlformats.org/officeDocument/2006/relationships/diagramQuickStyle" Target="../diagrams/quickStyle56.xml"/><Relationship Id="rId4" Type="http://schemas.openxmlformats.org/officeDocument/2006/relationships/diagramLayout" Target="../diagrams/layout55.xml"/><Relationship Id="rId9" Type="http://schemas.openxmlformats.org/officeDocument/2006/relationships/diagramLayout" Target="../diagrams/layout5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diagramDrawing" Target="../diagrams/drawing57.xml"/><Relationship Id="rId21" Type="http://schemas.openxmlformats.org/officeDocument/2006/relationships/diagramQuickStyle" Target="../diagrams/quickStyle58.xml"/><Relationship Id="rId17" Type="http://schemas.openxmlformats.org/officeDocument/2006/relationships/diagramColors" Target="../diagrams/colors57.xml"/><Relationship Id="rId2" Type="http://schemas.openxmlformats.org/officeDocument/2006/relationships/notesSlide" Target="../notesSlides/notesSlide29.xml"/><Relationship Id="rId16" Type="http://schemas.openxmlformats.org/officeDocument/2006/relationships/diagramQuickStyle" Target="../diagrams/quickStyle57.xml"/><Relationship Id="rId20" Type="http://schemas.openxmlformats.org/officeDocument/2006/relationships/diagramLayout" Target="../diagrams/layout58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57.xml"/><Relationship Id="rId23" Type="http://schemas.microsoft.com/office/2007/relationships/diagramDrawing" Target="../diagrams/drawing58.xml"/><Relationship Id="rId19" Type="http://schemas.openxmlformats.org/officeDocument/2006/relationships/diagramData" Target="../diagrams/data58.xml"/><Relationship Id="rId14" Type="http://schemas.openxmlformats.org/officeDocument/2006/relationships/diagramData" Target="../diagrams/data57.xml"/><Relationship Id="rId22" Type="http://schemas.openxmlformats.org/officeDocument/2006/relationships/diagramColors" Target="../diagrams/colors58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diagramDrawing" Target="../diagrams/drawing59.xml"/><Relationship Id="rId21" Type="http://schemas.openxmlformats.org/officeDocument/2006/relationships/diagramQuickStyle" Target="../diagrams/quickStyle60.xml"/><Relationship Id="rId17" Type="http://schemas.openxmlformats.org/officeDocument/2006/relationships/diagramColors" Target="../diagrams/colors59.xml"/><Relationship Id="rId2" Type="http://schemas.openxmlformats.org/officeDocument/2006/relationships/notesSlide" Target="../notesSlides/notesSlide30.xml"/><Relationship Id="rId16" Type="http://schemas.openxmlformats.org/officeDocument/2006/relationships/diagramQuickStyle" Target="../diagrams/quickStyle59.xml"/><Relationship Id="rId20" Type="http://schemas.openxmlformats.org/officeDocument/2006/relationships/diagramLayout" Target="../diagrams/layout60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59.xml"/><Relationship Id="rId23" Type="http://schemas.microsoft.com/office/2007/relationships/diagramDrawing" Target="../diagrams/drawing60.xml"/><Relationship Id="rId19" Type="http://schemas.openxmlformats.org/officeDocument/2006/relationships/diagramData" Target="../diagrams/data60.xml"/><Relationship Id="rId14" Type="http://schemas.openxmlformats.org/officeDocument/2006/relationships/diagramData" Target="../diagrams/data59.xml"/><Relationship Id="rId22" Type="http://schemas.openxmlformats.org/officeDocument/2006/relationships/diagramColors" Target="../diagrams/colors60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diagramColors" Target="../diagrams/colors61.xml"/><Relationship Id="rId21" Type="http://schemas.openxmlformats.org/officeDocument/2006/relationships/diagramLayout" Target="../diagrams/layout62.xml"/><Relationship Id="rId17" Type="http://schemas.openxmlformats.org/officeDocument/2006/relationships/diagramQuickStyle" Target="../diagrams/quickStyle61.xml"/><Relationship Id="rId2" Type="http://schemas.openxmlformats.org/officeDocument/2006/relationships/notesSlide" Target="../notesSlides/notesSlide31.xml"/><Relationship Id="rId16" Type="http://schemas.openxmlformats.org/officeDocument/2006/relationships/diagramLayout" Target="../diagrams/layout61.xml"/><Relationship Id="rId20" Type="http://schemas.openxmlformats.org/officeDocument/2006/relationships/diagramData" Target="../diagrams/data62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62.xml"/><Relationship Id="rId15" Type="http://schemas.openxmlformats.org/officeDocument/2006/relationships/diagramData" Target="../diagrams/data61.xml"/><Relationship Id="rId23" Type="http://schemas.openxmlformats.org/officeDocument/2006/relationships/diagramColors" Target="../diagrams/colors62.xml"/><Relationship Id="rId19" Type="http://schemas.microsoft.com/office/2007/relationships/diagramDrawing" Target="../diagrams/drawing61.xml"/><Relationship Id="rId14" Type="http://schemas.openxmlformats.org/officeDocument/2006/relationships/image" Target="../media/image16.png"/><Relationship Id="rId22" Type="http://schemas.openxmlformats.org/officeDocument/2006/relationships/diagramQuickStyle" Target="../diagrams/quickStyle6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diagramColors" Target="../diagrams/colors63.xml"/><Relationship Id="rId21" Type="http://schemas.openxmlformats.org/officeDocument/2006/relationships/diagramLayout" Target="../diagrams/layout64.xml"/><Relationship Id="rId17" Type="http://schemas.openxmlformats.org/officeDocument/2006/relationships/diagramQuickStyle" Target="../diagrams/quickStyle63.xml"/><Relationship Id="rId2" Type="http://schemas.openxmlformats.org/officeDocument/2006/relationships/notesSlide" Target="../notesSlides/notesSlide32.xml"/><Relationship Id="rId16" Type="http://schemas.openxmlformats.org/officeDocument/2006/relationships/diagramLayout" Target="../diagrams/layout63.xml"/><Relationship Id="rId20" Type="http://schemas.openxmlformats.org/officeDocument/2006/relationships/diagramData" Target="../diagrams/data64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64.xml"/><Relationship Id="rId15" Type="http://schemas.openxmlformats.org/officeDocument/2006/relationships/diagramData" Target="../diagrams/data63.xml"/><Relationship Id="rId23" Type="http://schemas.openxmlformats.org/officeDocument/2006/relationships/diagramColors" Target="../diagrams/colors64.xml"/><Relationship Id="rId19" Type="http://schemas.microsoft.com/office/2007/relationships/diagramDrawing" Target="../diagrams/drawing63.xml"/><Relationship Id="rId14" Type="http://schemas.openxmlformats.org/officeDocument/2006/relationships/image" Target="../media/image17.png"/><Relationship Id="rId22" Type="http://schemas.openxmlformats.org/officeDocument/2006/relationships/diagramQuickStyle" Target="../diagrams/quickStyle64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diagramColors" Target="../diagrams/colors65.xml"/><Relationship Id="rId21" Type="http://schemas.openxmlformats.org/officeDocument/2006/relationships/diagramLayout" Target="../diagrams/layout66.xml"/><Relationship Id="rId17" Type="http://schemas.openxmlformats.org/officeDocument/2006/relationships/diagramQuickStyle" Target="../diagrams/quickStyle65.xml"/><Relationship Id="rId2" Type="http://schemas.openxmlformats.org/officeDocument/2006/relationships/notesSlide" Target="../notesSlides/notesSlide33.xml"/><Relationship Id="rId16" Type="http://schemas.openxmlformats.org/officeDocument/2006/relationships/diagramLayout" Target="../diagrams/layout65.xml"/><Relationship Id="rId20" Type="http://schemas.openxmlformats.org/officeDocument/2006/relationships/diagramData" Target="../diagrams/data66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66.xml"/><Relationship Id="rId15" Type="http://schemas.openxmlformats.org/officeDocument/2006/relationships/diagramData" Target="../diagrams/data65.xml"/><Relationship Id="rId23" Type="http://schemas.openxmlformats.org/officeDocument/2006/relationships/diagramColors" Target="../diagrams/colors66.xml"/><Relationship Id="rId19" Type="http://schemas.microsoft.com/office/2007/relationships/diagramDrawing" Target="../diagrams/drawing65.xml"/><Relationship Id="rId14" Type="http://schemas.openxmlformats.org/officeDocument/2006/relationships/image" Target="../media/image18.png"/><Relationship Id="rId22" Type="http://schemas.openxmlformats.org/officeDocument/2006/relationships/diagramQuickStyle" Target="../diagrams/quickStyle66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diagramQuickStyle" Target="../diagrams/quickStyle67.xml"/><Relationship Id="rId21" Type="http://schemas.openxmlformats.org/officeDocument/2006/relationships/diagramData" Target="../diagrams/data68.xml"/><Relationship Id="rId17" Type="http://schemas.openxmlformats.org/officeDocument/2006/relationships/diagramLayout" Target="../diagrams/layout67.xml"/><Relationship Id="rId25" Type="http://schemas.microsoft.com/office/2007/relationships/diagramDrawing" Target="../diagrams/drawing68.xml"/><Relationship Id="rId2" Type="http://schemas.openxmlformats.org/officeDocument/2006/relationships/notesSlide" Target="../notesSlides/notesSlide34.xml"/><Relationship Id="rId16" Type="http://schemas.openxmlformats.org/officeDocument/2006/relationships/diagramData" Target="../diagrams/data67.xml"/><Relationship Id="rId20" Type="http://schemas.microsoft.com/office/2007/relationships/diagramDrawing" Target="../diagrams/drawing67.xml"/><Relationship Id="rId1" Type="http://schemas.openxmlformats.org/officeDocument/2006/relationships/slideLayout" Target="../slideLayouts/slideLayout7.xml"/><Relationship Id="rId24" Type="http://schemas.openxmlformats.org/officeDocument/2006/relationships/diagramColors" Target="../diagrams/colors68.xml"/><Relationship Id="rId15" Type="http://schemas.openxmlformats.org/officeDocument/2006/relationships/image" Target="../media/image20.png"/><Relationship Id="rId23" Type="http://schemas.openxmlformats.org/officeDocument/2006/relationships/diagramQuickStyle" Target="../diagrams/quickStyle68.xml"/><Relationship Id="rId19" Type="http://schemas.openxmlformats.org/officeDocument/2006/relationships/diagramColors" Target="../diagrams/colors67.xml"/><Relationship Id="rId14" Type="http://schemas.openxmlformats.org/officeDocument/2006/relationships/image" Target="../media/image19.png"/><Relationship Id="rId22" Type="http://schemas.openxmlformats.org/officeDocument/2006/relationships/diagramLayout" Target="../diagrams/layout68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diagramDrawing" Target="../diagrams/drawing69.xml"/><Relationship Id="rId21" Type="http://schemas.openxmlformats.org/officeDocument/2006/relationships/diagramQuickStyle" Target="../diagrams/quickStyle70.xml"/><Relationship Id="rId17" Type="http://schemas.openxmlformats.org/officeDocument/2006/relationships/diagramColors" Target="../diagrams/colors69.xml"/><Relationship Id="rId2" Type="http://schemas.openxmlformats.org/officeDocument/2006/relationships/notesSlide" Target="../notesSlides/notesSlide35.xml"/><Relationship Id="rId16" Type="http://schemas.openxmlformats.org/officeDocument/2006/relationships/diagramQuickStyle" Target="../diagrams/quickStyle69.xml"/><Relationship Id="rId20" Type="http://schemas.openxmlformats.org/officeDocument/2006/relationships/diagramLayout" Target="../diagrams/layout70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69.xml"/><Relationship Id="rId23" Type="http://schemas.microsoft.com/office/2007/relationships/diagramDrawing" Target="../diagrams/drawing70.xml"/><Relationship Id="rId19" Type="http://schemas.openxmlformats.org/officeDocument/2006/relationships/diagramData" Target="../diagrams/data70.xml"/><Relationship Id="rId14" Type="http://schemas.openxmlformats.org/officeDocument/2006/relationships/diagramData" Target="../diagrams/data69.xml"/><Relationship Id="rId22" Type="http://schemas.openxmlformats.org/officeDocument/2006/relationships/diagramColors" Target="../diagrams/colors70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diagramDrawing" Target="../diagrams/drawing71.xml"/><Relationship Id="rId21" Type="http://schemas.openxmlformats.org/officeDocument/2006/relationships/diagramQuickStyle" Target="../diagrams/quickStyle72.xml"/><Relationship Id="rId17" Type="http://schemas.openxmlformats.org/officeDocument/2006/relationships/diagramColors" Target="../diagrams/colors71.xml"/><Relationship Id="rId2" Type="http://schemas.openxmlformats.org/officeDocument/2006/relationships/notesSlide" Target="../notesSlides/notesSlide36.xml"/><Relationship Id="rId16" Type="http://schemas.openxmlformats.org/officeDocument/2006/relationships/diagramQuickStyle" Target="../diagrams/quickStyle71.xml"/><Relationship Id="rId20" Type="http://schemas.openxmlformats.org/officeDocument/2006/relationships/diagramLayout" Target="../diagrams/layout72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71.xml"/><Relationship Id="rId23" Type="http://schemas.microsoft.com/office/2007/relationships/diagramDrawing" Target="../diagrams/drawing72.xml"/><Relationship Id="rId19" Type="http://schemas.openxmlformats.org/officeDocument/2006/relationships/diagramData" Target="../diagrams/data72.xml"/><Relationship Id="rId14" Type="http://schemas.openxmlformats.org/officeDocument/2006/relationships/diagramData" Target="../diagrams/data71.xml"/><Relationship Id="rId22" Type="http://schemas.openxmlformats.org/officeDocument/2006/relationships/diagramColors" Target="../diagrams/colors7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diagramColors" Target="../diagrams/colors73.xml"/><Relationship Id="rId21" Type="http://schemas.openxmlformats.org/officeDocument/2006/relationships/diagramLayout" Target="../diagrams/layout74.xml"/><Relationship Id="rId17" Type="http://schemas.openxmlformats.org/officeDocument/2006/relationships/diagramQuickStyle" Target="../diagrams/quickStyle73.xml"/><Relationship Id="rId2" Type="http://schemas.openxmlformats.org/officeDocument/2006/relationships/notesSlide" Target="../notesSlides/notesSlide37.xml"/><Relationship Id="rId16" Type="http://schemas.openxmlformats.org/officeDocument/2006/relationships/diagramLayout" Target="../diagrams/layout73.xml"/><Relationship Id="rId20" Type="http://schemas.openxmlformats.org/officeDocument/2006/relationships/diagramData" Target="../diagrams/data74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74.xml"/><Relationship Id="rId15" Type="http://schemas.openxmlformats.org/officeDocument/2006/relationships/diagramData" Target="../diagrams/data73.xml"/><Relationship Id="rId23" Type="http://schemas.openxmlformats.org/officeDocument/2006/relationships/diagramColors" Target="../diagrams/colors74.xml"/><Relationship Id="rId19" Type="http://schemas.microsoft.com/office/2007/relationships/diagramDrawing" Target="../diagrams/drawing73.xml"/><Relationship Id="rId14" Type="http://schemas.openxmlformats.org/officeDocument/2006/relationships/image" Target="../media/image21.png"/><Relationship Id="rId22" Type="http://schemas.openxmlformats.org/officeDocument/2006/relationships/diagramQuickStyle" Target="../diagrams/quickStyle74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diagramDrawing" Target="../diagrams/drawing75.xml"/><Relationship Id="rId21" Type="http://schemas.openxmlformats.org/officeDocument/2006/relationships/diagramQuickStyle" Target="../diagrams/quickStyle76.xml"/><Relationship Id="rId17" Type="http://schemas.openxmlformats.org/officeDocument/2006/relationships/diagramColors" Target="../diagrams/colors75.xml"/><Relationship Id="rId2" Type="http://schemas.openxmlformats.org/officeDocument/2006/relationships/notesSlide" Target="../notesSlides/notesSlide38.xml"/><Relationship Id="rId16" Type="http://schemas.openxmlformats.org/officeDocument/2006/relationships/diagramQuickStyle" Target="../diagrams/quickStyle75.xml"/><Relationship Id="rId20" Type="http://schemas.openxmlformats.org/officeDocument/2006/relationships/diagramLayout" Target="../diagrams/layout76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75.xml"/><Relationship Id="rId23" Type="http://schemas.microsoft.com/office/2007/relationships/diagramDrawing" Target="../diagrams/drawing76.xml"/><Relationship Id="rId19" Type="http://schemas.openxmlformats.org/officeDocument/2006/relationships/diagramData" Target="../diagrams/data76.xml"/><Relationship Id="rId14" Type="http://schemas.openxmlformats.org/officeDocument/2006/relationships/diagramData" Target="../diagrams/data75.xml"/><Relationship Id="rId22" Type="http://schemas.openxmlformats.org/officeDocument/2006/relationships/diagramColors" Target="../diagrams/colors7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Colors" Target="../diagrams/colors77.xml"/><Relationship Id="rId21" Type="http://schemas.openxmlformats.org/officeDocument/2006/relationships/diagramLayout" Target="../diagrams/layout78.xml"/><Relationship Id="rId17" Type="http://schemas.openxmlformats.org/officeDocument/2006/relationships/diagramQuickStyle" Target="../diagrams/quickStyle77.xml"/><Relationship Id="rId2" Type="http://schemas.openxmlformats.org/officeDocument/2006/relationships/notesSlide" Target="../notesSlides/notesSlide39.xml"/><Relationship Id="rId16" Type="http://schemas.openxmlformats.org/officeDocument/2006/relationships/diagramLayout" Target="../diagrams/layout77.xml"/><Relationship Id="rId20" Type="http://schemas.openxmlformats.org/officeDocument/2006/relationships/diagramData" Target="../diagrams/data78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78.xml"/><Relationship Id="rId15" Type="http://schemas.openxmlformats.org/officeDocument/2006/relationships/diagramData" Target="../diagrams/data77.xml"/><Relationship Id="rId23" Type="http://schemas.openxmlformats.org/officeDocument/2006/relationships/diagramColors" Target="../diagrams/colors78.xml"/><Relationship Id="rId19" Type="http://schemas.microsoft.com/office/2007/relationships/diagramDrawing" Target="../diagrams/drawing77.xml"/><Relationship Id="rId14" Type="http://schemas.openxmlformats.org/officeDocument/2006/relationships/image" Target="../media/image22.png"/><Relationship Id="rId22" Type="http://schemas.openxmlformats.org/officeDocument/2006/relationships/diagramQuickStyle" Target="../diagrams/quickStyle78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Layout" Target="../diagrams/layout79.xml"/><Relationship Id="rId26" Type="http://schemas.microsoft.com/office/2007/relationships/diagramDrawing" Target="../diagrams/drawing80.xml"/><Relationship Id="rId21" Type="http://schemas.microsoft.com/office/2007/relationships/diagramDrawing" Target="../diagrams/drawing79.xml"/><Relationship Id="rId17" Type="http://schemas.openxmlformats.org/officeDocument/2006/relationships/diagramData" Target="../diagrams/data79.xml"/><Relationship Id="rId25" Type="http://schemas.openxmlformats.org/officeDocument/2006/relationships/diagramColors" Target="../diagrams/colors80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4.png"/><Relationship Id="rId20" Type="http://schemas.openxmlformats.org/officeDocument/2006/relationships/diagramColors" Target="../diagrams/colors79.xml"/><Relationship Id="rId1" Type="http://schemas.openxmlformats.org/officeDocument/2006/relationships/slideLayout" Target="../slideLayouts/slideLayout7.xml"/><Relationship Id="rId24" Type="http://schemas.openxmlformats.org/officeDocument/2006/relationships/diagramQuickStyle" Target="../diagrams/quickStyle80.xml"/><Relationship Id="rId15" Type="http://schemas.openxmlformats.org/officeDocument/2006/relationships/image" Target="../media/image23.png"/><Relationship Id="rId23" Type="http://schemas.openxmlformats.org/officeDocument/2006/relationships/diagramLayout" Target="../diagrams/layout80.xml"/><Relationship Id="rId19" Type="http://schemas.openxmlformats.org/officeDocument/2006/relationships/diagramQuickStyle" Target="../diagrams/quickStyle79.xml"/><Relationship Id="rId14" Type="http://schemas.openxmlformats.org/officeDocument/2006/relationships/image" Target="../media/image22.png"/><Relationship Id="rId22" Type="http://schemas.openxmlformats.org/officeDocument/2006/relationships/diagramData" Target="../diagrams/data80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Colors" Target="../diagrams/colors81.xml"/><Relationship Id="rId21" Type="http://schemas.openxmlformats.org/officeDocument/2006/relationships/diagramLayout" Target="../diagrams/layout82.xml"/><Relationship Id="rId17" Type="http://schemas.openxmlformats.org/officeDocument/2006/relationships/diagramQuickStyle" Target="../diagrams/quickStyle81.xml"/><Relationship Id="rId2" Type="http://schemas.openxmlformats.org/officeDocument/2006/relationships/notesSlide" Target="../notesSlides/notesSlide41.xml"/><Relationship Id="rId16" Type="http://schemas.openxmlformats.org/officeDocument/2006/relationships/diagramLayout" Target="../diagrams/layout81.xml"/><Relationship Id="rId20" Type="http://schemas.openxmlformats.org/officeDocument/2006/relationships/diagramData" Target="../diagrams/data82.xml"/><Relationship Id="rId1" Type="http://schemas.openxmlformats.org/officeDocument/2006/relationships/slideLayout" Target="../slideLayouts/slideLayout7.xml"/><Relationship Id="rId24" Type="http://schemas.microsoft.com/office/2007/relationships/diagramDrawing" Target="../diagrams/drawing82.xml"/><Relationship Id="rId15" Type="http://schemas.openxmlformats.org/officeDocument/2006/relationships/diagramData" Target="../diagrams/data81.xml"/><Relationship Id="rId23" Type="http://schemas.openxmlformats.org/officeDocument/2006/relationships/diagramColors" Target="../diagrams/colors82.xml"/><Relationship Id="rId19" Type="http://schemas.microsoft.com/office/2007/relationships/diagramDrawing" Target="../diagrams/drawing81.xml"/><Relationship Id="rId14" Type="http://schemas.openxmlformats.org/officeDocument/2006/relationships/image" Target="../media/image231.png"/><Relationship Id="rId22" Type="http://schemas.openxmlformats.org/officeDocument/2006/relationships/diagramQuickStyle" Target="../diagrams/quickStyle8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microsoft.com/office/2007/relationships/diagramDrawing" Target="../diagrams/drawing83.xml"/><Relationship Id="rId21" Type="http://schemas.openxmlformats.org/officeDocument/2006/relationships/diagramQuickStyle" Target="../diagrams/quickStyle84.xml"/><Relationship Id="rId17" Type="http://schemas.openxmlformats.org/officeDocument/2006/relationships/diagramColors" Target="../diagrams/colors83.xml"/><Relationship Id="rId2" Type="http://schemas.openxmlformats.org/officeDocument/2006/relationships/notesSlide" Target="../notesSlides/notesSlide42.xml"/><Relationship Id="rId16" Type="http://schemas.openxmlformats.org/officeDocument/2006/relationships/diagramQuickStyle" Target="../diagrams/quickStyle83.xml"/><Relationship Id="rId20" Type="http://schemas.openxmlformats.org/officeDocument/2006/relationships/diagramLayout" Target="../diagrams/layout84.xml"/><Relationship Id="rId1" Type="http://schemas.openxmlformats.org/officeDocument/2006/relationships/slideLayout" Target="../slideLayouts/slideLayout7.xml"/><Relationship Id="rId15" Type="http://schemas.openxmlformats.org/officeDocument/2006/relationships/diagramLayout" Target="../diagrams/layout83.xml"/><Relationship Id="rId23" Type="http://schemas.microsoft.com/office/2007/relationships/diagramDrawing" Target="../diagrams/drawing84.xml"/><Relationship Id="rId19" Type="http://schemas.openxmlformats.org/officeDocument/2006/relationships/diagramData" Target="../diagrams/data84.xml"/><Relationship Id="rId14" Type="http://schemas.openxmlformats.org/officeDocument/2006/relationships/diagramData" Target="../diagrams/data83.xml"/><Relationship Id="rId22" Type="http://schemas.openxmlformats.org/officeDocument/2006/relationships/diagramColors" Target="../diagrams/colors84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QuickStyle" Target="../diagrams/quickStyle85.xml"/><Relationship Id="rId21" Type="http://schemas.openxmlformats.org/officeDocument/2006/relationships/diagramData" Target="../diagrams/data86.xml"/><Relationship Id="rId17" Type="http://schemas.openxmlformats.org/officeDocument/2006/relationships/diagramLayout" Target="../diagrams/layout85.xml"/><Relationship Id="rId25" Type="http://schemas.microsoft.com/office/2007/relationships/diagramDrawing" Target="../diagrams/drawing86.xml"/><Relationship Id="rId2" Type="http://schemas.openxmlformats.org/officeDocument/2006/relationships/notesSlide" Target="../notesSlides/notesSlide43.xml"/><Relationship Id="rId16" Type="http://schemas.openxmlformats.org/officeDocument/2006/relationships/diagramData" Target="../diagrams/data85.xml"/><Relationship Id="rId20" Type="http://schemas.microsoft.com/office/2007/relationships/diagramDrawing" Target="../diagrams/drawing85.xml"/><Relationship Id="rId1" Type="http://schemas.openxmlformats.org/officeDocument/2006/relationships/slideLayout" Target="../slideLayouts/slideLayout7.xml"/><Relationship Id="rId24" Type="http://schemas.openxmlformats.org/officeDocument/2006/relationships/diagramColors" Target="../diagrams/colors86.xml"/><Relationship Id="rId15" Type="http://schemas.openxmlformats.org/officeDocument/2006/relationships/image" Target="../media/image26.png"/><Relationship Id="rId23" Type="http://schemas.openxmlformats.org/officeDocument/2006/relationships/diagramQuickStyle" Target="../diagrams/quickStyle86.xml"/><Relationship Id="rId19" Type="http://schemas.openxmlformats.org/officeDocument/2006/relationships/diagramColors" Target="../diagrams/colors85.xml"/><Relationship Id="rId14" Type="http://schemas.openxmlformats.org/officeDocument/2006/relationships/image" Target="../media/image25.png"/><Relationship Id="rId22" Type="http://schemas.openxmlformats.org/officeDocument/2006/relationships/diagramLayout" Target="../diagrams/layout86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QuickStyle" Target="../diagrams/quickStyle87.xml"/><Relationship Id="rId21" Type="http://schemas.openxmlformats.org/officeDocument/2006/relationships/diagramData" Target="../diagrams/data88.xml"/><Relationship Id="rId17" Type="http://schemas.openxmlformats.org/officeDocument/2006/relationships/diagramLayout" Target="../diagrams/layout87.xml"/><Relationship Id="rId25" Type="http://schemas.microsoft.com/office/2007/relationships/diagramDrawing" Target="../diagrams/drawing88.xml"/><Relationship Id="rId2" Type="http://schemas.openxmlformats.org/officeDocument/2006/relationships/notesSlide" Target="../notesSlides/notesSlide44.xml"/><Relationship Id="rId16" Type="http://schemas.openxmlformats.org/officeDocument/2006/relationships/diagramData" Target="../diagrams/data87.xml"/><Relationship Id="rId20" Type="http://schemas.microsoft.com/office/2007/relationships/diagramDrawing" Target="../diagrams/drawing87.xml"/><Relationship Id="rId1" Type="http://schemas.openxmlformats.org/officeDocument/2006/relationships/slideLayout" Target="../slideLayouts/slideLayout7.xml"/><Relationship Id="rId24" Type="http://schemas.openxmlformats.org/officeDocument/2006/relationships/diagramColors" Target="../diagrams/colors88.xml"/><Relationship Id="rId15" Type="http://schemas.openxmlformats.org/officeDocument/2006/relationships/image" Target="../media/image26.png"/><Relationship Id="rId23" Type="http://schemas.openxmlformats.org/officeDocument/2006/relationships/diagramQuickStyle" Target="../diagrams/quickStyle88.xml"/><Relationship Id="rId19" Type="http://schemas.openxmlformats.org/officeDocument/2006/relationships/diagramColors" Target="../diagrams/colors87.xml"/><Relationship Id="rId22" Type="http://schemas.openxmlformats.org/officeDocument/2006/relationships/diagramLayout" Target="../diagrams/layout88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QuickStyle" Target="../diagrams/quickStyle89.xml"/><Relationship Id="rId21" Type="http://schemas.openxmlformats.org/officeDocument/2006/relationships/diagramData" Target="../diagrams/data90.xml"/><Relationship Id="rId17" Type="http://schemas.openxmlformats.org/officeDocument/2006/relationships/diagramLayout" Target="../diagrams/layout89.xml"/><Relationship Id="rId25" Type="http://schemas.microsoft.com/office/2007/relationships/diagramDrawing" Target="../diagrams/drawing90.xml"/><Relationship Id="rId2" Type="http://schemas.openxmlformats.org/officeDocument/2006/relationships/notesSlide" Target="../notesSlides/notesSlide45.xml"/><Relationship Id="rId16" Type="http://schemas.openxmlformats.org/officeDocument/2006/relationships/diagramData" Target="../diagrams/data89.xml"/><Relationship Id="rId20" Type="http://schemas.microsoft.com/office/2007/relationships/diagramDrawing" Target="../diagrams/drawing89.xml"/><Relationship Id="rId1" Type="http://schemas.openxmlformats.org/officeDocument/2006/relationships/slideLayout" Target="../slideLayouts/slideLayout7.xml"/><Relationship Id="rId24" Type="http://schemas.openxmlformats.org/officeDocument/2006/relationships/diagramColors" Target="../diagrams/colors90.xml"/><Relationship Id="rId15" Type="http://schemas.openxmlformats.org/officeDocument/2006/relationships/image" Target="../media/image26.png"/><Relationship Id="rId23" Type="http://schemas.openxmlformats.org/officeDocument/2006/relationships/diagramQuickStyle" Target="../diagrams/quickStyle90.xml"/><Relationship Id="rId19" Type="http://schemas.openxmlformats.org/officeDocument/2006/relationships/diagramColors" Target="../diagrams/colors89.xml"/><Relationship Id="rId22" Type="http://schemas.openxmlformats.org/officeDocument/2006/relationships/diagramLayout" Target="../diagrams/layout90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diagramQuickStyle" Target="../diagrams/quickStyle91.xml"/><Relationship Id="rId21" Type="http://schemas.openxmlformats.org/officeDocument/2006/relationships/diagramData" Target="../diagrams/data92.xml"/><Relationship Id="rId17" Type="http://schemas.openxmlformats.org/officeDocument/2006/relationships/diagramLayout" Target="../diagrams/layout91.xml"/><Relationship Id="rId25" Type="http://schemas.microsoft.com/office/2007/relationships/diagramDrawing" Target="../diagrams/drawing92.xml"/><Relationship Id="rId2" Type="http://schemas.openxmlformats.org/officeDocument/2006/relationships/notesSlide" Target="../notesSlides/notesSlide46.xml"/><Relationship Id="rId16" Type="http://schemas.openxmlformats.org/officeDocument/2006/relationships/diagramData" Target="../diagrams/data91.xml"/><Relationship Id="rId20" Type="http://schemas.microsoft.com/office/2007/relationships/diagramDrawing" Target="../diagrams/drawing91.xml"/><Relationship Id="rId1" Type="http://schemas.openxmlformats.org/officeDocument/2006/relationships/slideLayout" Target="../slideLayouts/slideLayout7.xml"/><Relationship Id="rId24" Type="http://schemas.openxmlformats.org/officeDocument/2006/relationships/diagramColors" Target="../diagrams/colors92.xml"/><Relationship Id="rId15" Type="http://schemas.openxmlformats.org/officeDocument/2006/relationships/image" Target="../media/image26.png"/><Relationship Id="rId23" Type="http://schemas.openxmlformats.org/officeDocument/2006/relationships/diagramQuickStyle" Target="../diagrams/quickStyle92.xml"/><Relationship Id="rId19" Type="http://schemas.openxmlformats.org/officeDocument/2006/relationships/diagramColors" Target="../diagrams/colors91.xml"/><Relationship Id="rId22" Type="http://schemas.openxmlformats.org/officeDocument/2006/relationships/diagramLayout" Target="../diagrams/layout9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4.xml"/><Relationship Id="rId3" Type="http://schemas.openxmlformats.org/officeDocument/2006/relationships/diagramData" Target="../diagrams/data93.xml"/><Relationship Id="rId7" Type="http://schemas.microsoft.com/office/2007/relationships/diagramDrawing" Target="../diagrams/drawing93.xml"/><Relationship Id="rId12" Type="http://schemas.microsoft.com/office/2007/relationships/diagramDrawing" Target="../diagrams/drawing9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3.xml"/><Relationship Id="rId11" Type="http://schemas.openxmlformats.org/officeDocument/2006/relationships/diagramColors" Target="../diagrams/colors94.xml"/><Relationship Id="rId5" Type="http://schemas.openxmlformats.org/officeDocument/2006/relationships/diagramQuickStyle" Target="../diagrams/quickStyle93.xml"/><Relationship Id="rId10" Type="http://schemas.openxmlformats.org/officeDocument/2006/relationships/diagramQuickStyle" Target="../diagrams/quickStyle94.xml"/><Relationship Id="rId4" Type="http://schemas.openxmlformats.org/officeDocument/2006/relationships/diagramLayout" Target="../diagrams/layout93.xml"/><Relationship Id="rId9" Type="http://schemas.openxmlformats.org/officeDocument/2006/relationships/diagramLayout" Target="../diagrams/layout9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6.xml"/><Relationship Id="rId3" Type="http://schemas.openxmlformats.org/officeDocument/2006/relationships/diagramData" Target="../diagrams/data95.xml"/><Relationship Id="rId7" Type="http://schemas.microsoft.com/office/2007/relationships/diagramDrawing" Target="../diagrams/drawing95.xml"/><Relationship Id="rId12" Type="http://schemas.microsoft.com/office/2007/relationships/diagramDrawing" Target="../diagrams/drawing9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5.xml"/><Relationship Id="rId11" Type="http://schemas.openxmlformats.org/officeDocument/2006/relationships/diagramColors" Target="../diagrams/colors96.xml"/><Relationship Id="rId5" Type="http://schemas.openxmlformats.org/officeDocument/2006/relationships/diagramQuickStyle" Target="../diagrams/quickStyle95.xml"/><Relationship Id="rId10" Type="http://schemas.openxmlformats.org/officeDocument/2006/relationships/diagramQuickStyle" Target="../diagrams/quickStyle96.xml"/><Relationship Id="rId4" Type="http://schemas.openxmlformats.org/officeDocument/2006/relationships/diagramLayout" Target="../diagrams/layout95.xml"/><Relationship Id="rId9" Type="http://schemas.openxmlformats.org/officeDocument/2006/relationships/diagramLayout" Target="../diagrams/layout9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8.xml"/><Relationship Id="rId3" Type="http://schemas.openxmlformats.org/officeDocument/2006/relationships/diagramData" Target="../diagrams/data97.xml"/><Relationship Id="rId7" Type="http://schemas.microsoft.com/office/2007/relationships/diagramDrawing" Target="../diagrams/drawing97.xml"/><Relationship Id="rId12" Type="http://schemas.microsoft.com/office/2007/relationships/diagramDrawing" Target="../diagrams/drawing9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7.xml"/><Relationship Id="rId11" Type="http://schemas.openxmlformats.org/officeDocument/2006/relationships/diagramColors" Target="../diagrams/colors98.xml"/><Relationship Id="rId5" Type="http://schemas.openxmlformats.org/officeDocument/2006/relationships/diagramQuickStyle" Target="../diagrams/quickStyle97.xml"/><Relationship Id="rId10" Type="http://schemas.openxmlformats.org/officeDocument/2006/relationships/diagramQuickStyle" Target="../diagrams/quickStyle98.xml"/><Relationship Id="rId4" Type="http://schemas.openxmlformats.org/officeDocument/2006/relationships/diagramLayout" Target="../diagrams/layout97.xml"/><Relationship Id="rId9" Type="http://schemas.openxmlformats.org/officeDocument/2006/relationships/diagramLayout" Target="../diagrams/layout9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0.xml"/><Relationship Id="rId3" Type="http://schemas.openxmlformats.org/officeDocument/2006/relationships/diagramData" Target="../diagrams/data99.xml"/><Relationship Id="rId7" Type="http://schemas.microsoft.com/office/2007/relationships/diagramDrawing" Target="../diagrams/drawing99.xml"/><Relationship Id="rId12" Type="http://schemas.microsoft.com/office/2007/relationships/diagramDrawing" Target="../diagrams/drawing10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9.xml"/><Relationship Id="rId11" Type="http://schemas.openxmlformats.org/officeDocument/2006/relationships/diagramColors" Target="../diagrams/colors100.xml"/><Relationship Id="rId5" Type="http://schemas.openxmlformats.org/officeDocument/2006/relationships/diagramQuickStyle" Target="../diagrams/quickStyle99.xml"/><Relationship Id="rId10" Type="http://schemas.openxmlformats.org/officeDocument/2006/relationships/diagramQuickStyle" Target="../diagrams/quickStyle100.xml"/><Relationship Id="rId4" Type="http://schemas.openxmlformats.org/officeDocument/2006/relationships/diagramLayout" Target="../diagrams/layout99.xml"/><Relationship Id="rId9" Type="http://schemas.openxmlformats.org/officeDocument/2006/relationships/diagramLayout" Target="../diagrams/layout10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2.xml"/><Relationship Id="rId3" Type="http://schemas.openxmlformats.org/officeDocument/2006/relationships/diagramData" Target="../diagrams/data101.xml"/><Relationship Id="rId7" Type="http://schemas.microsoft.com/office/2007/relationships/diagramDrawing" Target="../diagrams/drawing101.xml"/><Relationship Id="rId12" Type="http://schemas.microsoft.com/office/2007/relationships/diagramDrawing" Target="../diagrams/drawing10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1.xml"/><Relationship Id="rId11" Type="http://schemas.openxmlformats.org/officeDocument/2006/relationships/diagramColors" Target="../diagrams/colors102.xml"/><Relationship Id="rId5" Type="http://schemas.openxmlformats.org/officeDocument/2006/relationships/diagramQuickStyle" Target="../diagrams/quickStyle101.xml"/><Relationship Id="rId10" Type="http://schemas.openxmlformats.org/officeDocument/2006/relationships/diagramQuickStyle" Target="../diagrams/quickStyle102.xml"/><Relationship Id="rId4" Type="http://schemas.openxmlformats.org/officeDocument/2006/relationships/diagramLayout" Target="../diagrams/layout101.xml"/><Relationship Id="rId9" Type="http://schemas.openxmlformats.org/officeDocument/2006/relationships/diagramLayout" Target="../diagrams/layout10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4.xml"/><Relationship Id="rId3" Type="http://schemas.openxmlformats.org/officeDocument/2006/relationships/diagramData" Target="../diagrams/data103.xml"/><Relationship Id="rId7" Type="http://schemas.microsoft.com/office/2007/relationships/diagramDrawing" Target="../diagrams/drawing103.xml"/><Relationship Id="rId12" Type="http://schemas.microsoft.com/office/2007/relationships/diagramDrawing" Target="../diagrams/drawing10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3.xml"/><Relationship Id="rId11" Type="http://schemas.openxmlformats.org/officeDocument/2006/relationships/diagramColors" Target="../diagrams/colors104.xml"/><Relationship Id="rId5" Type="http://schemas.openxmlformats.org/officeDocument/2006/relationships/diagramQuickStyle" Target="../diagrams/quickStyle103.xml"/><Relationship Id="rId10" Type="http://schemas.openxmlformats.org/officeDocument/2006/relationships/diagramQuickStyle" Target="../diagrams/quickStyle104.xml"/><Relationship Id="rId4" Type="http://schemas.openxmlformats.org/officeDocument/2006/relationships/diagramLayout" Target="../diagrams/layout103.xml"/><Relationship Id="rId9" Type="http://schemas.openxmlformats.org/officeDocument/2006/relationships/diagramLayout" Target="../diagrams/layout10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6.xml"/><Relationship Id="rId3" Type="http://schemas.openxmlformats.org/officeDocument/2006/relationships/diagramData" Target="../diagrams/data105.xml"/><Relationship Id="rId7" Type="http://schemas.microsoft.com/office/2007/relationships/diagramDrawing" Target="../diagrams/drawing105.xml"/><Relationship Id="rId12" Type="http://schemas.microsoft.com/office/2007/relationships/diagramDrawing" Target="../diagrams/drawing10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5.xml"/><Relationship Id="rId11" Type="http://schemas.openxmlformats.org/officeDocument/2006/relationships/diagramColors" Target="../diagrams/colors106.xml"/><Relationship Id="rId5" Type="http://schemas.openxmlformats.org/officeDocument/2006/relationships/diagramQuickStyle" Target="../diagrams/quickStyle105.xml"/><Relationship Id="rId10" Type="http://schemas.openxmlformats.org/officeDocument/2006/relationships/diagramQuickStyle" Target="../diagrams/quickStyle106.xml"/><Relationship Id="rId4" Type="http://schemas.openxmlformats.org/officeDocument/2006/relationships/diagramLayout" Target="../diagrams/layout105.xml"/><Relationship Id="rId9" Type="http://schemas.openxmlformats.org/officeDocument/2006/relationships/diagramLayout" Target="../diagrams/layout10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8.xml"/><Relationship Id="rId3" Type="http://schemas.openxmlformats.org/officeDocument/2006/relationships/diagramData" Target="../diagrams/data107.xml"/><Relationship Id="rId7" Type="http://schemas.microsoft.com/office/2007/relationships/diagramDrawing" Target="../diagrams/drawing107.xml"/><Relationship Id="rId12" Type="http://schemas.microsoft.com/office/2007/relationships/diagramDrawing" Target="../diagrams/drawing10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7.xml"/><Relationship Id="rId11" Type="http://schemas.openxmlformats.org/officeDocument/2006/relationships/diagramColors" Target="../diagrams/colors108.xml"/><Relationship Id="rId5" Type="http://schemas.openxmlformats.org/officeDocument/2006/relationships/diagramQuickStyle" Target="../diagrams/quickStyle107.xml"/><Relationship Id="rId10" Type="http://schemas.openxmlformats.org/officeDocument/2006/relationships/diagramQuickStyle" Target="../diagrams/quickStyle108.xml"/><Relationship Id="rId4" Type="http://schemas.openxmlformats.org/officeDocument/2006/relationships/diagramLayout" Target="../diagrams/layout107.xml"/><Relationship Id="rId9" Type="http://schemas.openxmlformats.org/officeDocument/2006/relationships/diagramLayout" Target="../diagrams/layout10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09.xml"/><Relationship Id="rId7" Type="http://schemas.microsoft.com/office/2007/relationships/diagramDrawing" Target="../diagrams/drawing109.xml"/><Relationship Id="rId12" Type="http://schemas.microsoft.com/office/2007/relationships/diagramDrawing" Target="../diagrams/drawing1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9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09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09.xml"/><Relationship Id="rId9" Type="http://schemas.openxmlformats.org/officeDocument/2006/relationships/diagramLayout" Target="../diagrams/layout1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2.xml"/><Relationship Id="rId3" Type="http://schemas.openxmlformats.org/officeDocument/2006/relationships/diagramData" Target="../diagrams/data111.xml"/><Relationship Id="rId7" Type="http://schemas.microsoft.com/office/2007/relationships/diagramDrawing" Target="../diagrams/drawing111.xml"/><Relationship Id="rId12" Type="http://schemas.microsoft.com/office/2007/relationships/diagramDrawing" Target="../diagrams/drawing11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1.xml"/><Relationship Id="rId11" Type="http://schemas.openxmlformats.org/officeDocument/2006/relationships/diagramColors" Target="../diagrams/colors112.xml"/><Relationship Id="rId5" Type="http://schemas.openxmlformats.org/officeDocument/2006/relationships/diagramQuickStyle" Target="../diagrams/quickStyle111.xml"/><Relationship Id="rId10" Type="http://schemas.openxmlformats.org/officeDocument/2006/relationships/diagramQuickStyle" Target="../diagrams/quickStyle112.xml"/><Relationship Id="rId4" Type="http://schemas.openxmlformats.org/officeDocument/2006/relationships/diagramLayout" Target="../diagrams/layout111.xml"/><Relationship Id="rId9" Type="http://schemas.openxmlformats.org/officeDocument/2006/relationships/diagramLayout" Target="../diagrams/layout1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4.xml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12" Type="http://schemas.microsoft.com/office/2007/relationships/diagramDrawing" Target="../diagrams/drawing11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3.xml"/><Relationship Id="rId11" Type="http://schemas.openxmlformats.org/officeDocument/2006/relationships/diagramColors" Target="../diagrams/colors114.xml"/><Relationship Id="rId5" Type="http://schemas.openxmlformats.org/officeDocument/2006/relationships/diagramQuickStyle" Target="../diagrams/quickStyle113.xml"/><Relationship Id="rId10" Type="http://schemas.openxmlformats.org/officeDocument/2006/relationships/diagramQuickStyle" Target="../diagrams/quickStyle114.xml"/><Relationship Id="rId4" Type="http://schemas.openxmlformats.org/officeDocument/2006/relationships/diagramLayout" Target="../diagrams/layout113.xml"/><Relationship Id="rId9" Type="http://schemas.openxmlformats.org/officeDocument/2006/relationships/diagramLayout" Target="../diagrams/layout1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6.xml"/><Relationship Id="rId3" Type="http://schemas.openxmlformats.org/officeDocument/2006/relationships/diagramData" Target="../diagrams/data115.xml"/><Relationship Id="rId7" Type="http://schemas.microsoft.com/office/2007/relationships/diagramDrawing" Target="../diagrams/drawing115.xml"/><Relationship Id="rId12" Type="http://schemas.microsoft.com/office/2007/relationships/diagramDrawing" Target="../diagrams/drawing11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5.xml"/><Relationship Id="rId11" Type="http://schemas.openxmlformats.org/officeDocument/2006/relationships/diagramColors" Target="../diagrams/colors116.xml"/><Relationship Id="rId5" Type="http://schemas.openxmlformats.org/officeDocument/2006/relationships/diagramQuickStyle" Target="../diagrams/quickStyle115.xml"/><Relationship Id="rId10" Type="http://schemas.openxmlformats.org/officeDocument/2006/relationships/diagramQuickStyle" Target="../diagrams/quickStyle116.xml"/><Relationship Id="rId4" Type="http://schemas.openxmlformats.org/officeDocument/2006/relationships/diagramLayout" Target="../diagrams/layout115.xml"/><Relationship Id="rId9" Type="http://schemas.openxmlformats.org/officeDocument/2006/relationships/diagramLayout" Target="../diagrams/layout1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8.xml"/><Relationship Id="rId3" Type="http://schemas.openxmlformats.org/officeDocument/2006/relationships/diagramData" Target="../diagrams/data117.xml"/><Relationship Id="rId7" Type="http://schemas.microsoft.com/office/2007/relationships/diagramDrawing" Target="../diagrams/drawing117.xml"/><Relationship Id="rId12" Type="http://schemas.microsoft.com/office/2007/relationships/diagramDrawing" Target="../diagrams/drawing11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7.xml"/><Relationship Id="rId11" Type="http://schemas.openxmlformats.org/officeDocument/2006/relationships/diagramColors" Target="../diagrams/colors118.xml"/><Relationship Id="rId5" Type="http://schemas.openxmlformats.org/officeDocument/2006/relationships/diagramQuickStyle" Target="../diagrams/quickStyle117.xml"/><Relationship Id="rId10" Type="http://schemas.openxmlformats.org/officeDocument/2006/relationships/diagramQuickStyle" Target="../diagrams/quickStyle118.xml"/><Relationship Id="rId4" Type="http://schemas.openxmlformats.org/officeDocument/2006/relationships/diagramLayout" Target="../diagrams/layout117.xml"/><Relationship Id="rId9" Type="http://schemas.openxmlformats.org/officeDocument/2006/relationships/diagramLayout" Target="../diagrams/layout11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0.xml"/><Relationship Id="rId3" Type="http://schemas.openxmlformats.org/officeDocument/2006/relationships/diagramData" Target="../diagrams/data119.xml"/><Relationship Id="rId7" Type="http://schemas.microsoft.com/office/2007/relationships/diagramDrawing" Target="../diagrams/drawing119.xml"/><Relationship Id="rId12" Type="http://schemas.microsoft.com/office/2007/relationships/diagramDrawing" Target="../diagrams/drawing12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9.xml"/><Relationship Id="rId11" Type="http://schemas.openxmlformats.org/officeDocument/2006/relationships/diagramColors" Target="../diagrams/colors120.xml"/><Relationship Id="rId5" Type="http://schemas.openxmlformats.org/officeDocument/2006/relationships/diagramQuickStyle" Target="../diagrams/quickStyle119.xml"/><Relationship Id="rId10" Type="http://schemas.openxmlformats.org/officeDocument/2006/relationships/diagramQuickStyle" Target="../diagrams/quickStyle120.xml"/><Relationship Id="rId4" Type="http://schemas.openxmlformats.org/officeDocument/2006/relationships/diagramLayout" Target="../diagrams/layout119.xml"/><Relationship Id="rId9" Type="http://schemas.openxmlformats.org/officeDocument/2006/relationships/diagramLayout" Target="../diagrams/layout12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2.xml"/><Relationship Id="rId3" Type="http://schemas.openxmlformats.org/officeDocument/2006/relationships/diagramData" Target="../diagrams/data121.xml"/><Relationship Id="rId7" Type="http://schemas.microsoft.com/office/2007/relationships/diagramDrawing" Target="../diagrams/drawing121.xml"/><Relationship Id="rId12" Type="http://schemas.microsoft.com/office/2007/relationships/diagramDrawing" Target="../diagrams/drawing12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1.xml"/><Relationship Id="rId11" Type="http://schemas.openxmlformats.org/officeDocument/2006/relationships/diagramColors" Target="../diagrams/colors122.xml"/><Relationship Id="rId5" Type="http://schemas.openxmlformats.org/officeDocument/2006/relationships/diagramQuickStyle" Target="../diagrams/quickStyle121.xml"/><Relationship Id="rId10" Type="http://schemas.openxmlformats.org/officeDocument/2006/relationships/diagramQuickStyle" Target="../diagrams/quickStyle122.xml"/><Relationship Id="rId4" Type="http://schemas.openxmlformats.org/officeDocument/2006/relationships/diagramLayout" Target="../diagrams/layout121.xml"/><Relationship Id="rId9" Type="http://schemas.openxmlformats.org/officeDocument/2006/relationships/diagramLayout" Target="../diagrams/layout12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4.xml"/><Relationship Id="rId3" Type="http://schemas.openxmlformats.org/officeDocument/2006/relationships/diagramData" Target="../diagrams/data123.xml"/><Relationship Id="rId7" Type="http://schemas.microsoft.com/office/2007/relationships/diagramDrawing" Target="../diagrams/drawing123.xml"/><Relationship Id="rId12" Type="http://schemas.microsoft.com/office/2007/relationships/diagramDrawing" Target="../diagrams/drawing12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3.xml"/><Relationship Id="rId11" Type="http://schemas.openxmlformats.org/officeDocument/2006/relationships/diagramColors" Target="../diagrams/colors124.xml"/><Relationship Id="rId5" Type="http://schemas.openxmlformats.org/officeDocument/2006/relationships/diagramQuickStyle" Target="../diagrams/quickStyle123.xml"/><Relationship Id="rId10" Type="http://schemas.openxmlformats.org/officeDocument/2006/relationships/diagramQuickStyle" Target="../diagrams/quickStyle124.xml"/><Relationship Id="rId4" Type="http://schemas.openxmlformats.org/officeDocument/2006/relationships/diagramLayout" Target="../diagrams/layout123.xml"/><Relationship Id="rId9" Type="http://schemas.openxmlformats.org/officeDocument/2006/relationships/diagramLayout" Target="../diagrams/layout12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6.xml"/><Relationship Id="rId3" Type="http://schemas.openxmlformats.org/officeDocument/2006/relationships/diagramData" Target="../diagrams/data125.xml"/><Relationship Id="rId7" Type="http://schemas.microsoft.com/office/2007/relationships/diagramDrawing" Target="../diagrams/drawing125.xml"/><Relationship Id="rId12" Type="http://schemas.microsoft.com/office/2007/relationships/diagramDrawing" Target="../diagrams/drawing12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5.xml"/><Relationship Id="rId11" Type="http://schemas.openxmlformats.org/officeDocument/2006/relationships/diagramColors" Target="../diagrams/colors126.xml"/><Relationship Id="rId5" Type="http://schemas.openxmlformats.org/officeDocument/2006/relationships/diagramQuickStyle" Target="../diagrams/quickStyle125.xml"/><Relationship Id="rId10" Type="http://schemas.openxmlformats.org/officeDocument/2006/relationships/diagramQuickStyle" Target="../diagrams/quickStyle126.xml"/><Relationship Id="rId4" Type="http://schemas.openxmlformats.org/officeDocument/2006/relationships/diagramLayout" Target="../diagrams/layout125.xml"/><Relationship Id="rId9" Type="http://schemas.openxmlformats.org/officeDocument/2006/relationships/diagramLayout" Target="../diagrams/layout12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8.xml"/><Relationship Id="rId3" Type="http://schemas.openxmlformats.org/officeDocument/2006/relationships/diagramData" Target="../diagrams/data127.xml"/><Relationship Id="rId7" Type="http://schemas.microsoft.com/office/2007/relationships/diagramDrawing" Target="../diagrams/drawing127.xml"/><Relationship Id="rId12" Type="http://schemas.microsoft.com/office/2007/relationships/diagramDrawing" Target="../diagrams/drawing12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7.xml"/><Relationship Id="rId11" Type="http://schemas.openxmlformats.org/officeDocument/2006/relationships/diagramColors" Target="../diagrams/colors128.xml"/><Relationship Id="rId5" Type="http://schemas.openxmlformats.org/officeDocument/2006/relationships/diagramQuickStyle" Target="../diagrams/quickStyle127.xml"/><Relationship Id="rId10" Type="http://schemas.openxmlformats.org/officeDocument/2006/relationships/diagramQuickStyle" Target="../diagrams/quickStyle128.xml"/><Relationship Id="rId4" Type="http://schemas.openxmlformats.org/officeDocument/2006/relationships/diagramLayout" Target="../diagrams/layout127.xml"/><Relationship Id="rId9" Type="http://schemas.openxmlformats.org/officeDocument/2006/relationships/diagramLayout" Target="../diagrams/layout12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0.xml"/><Relationship Id="rId3" Type="http://schemas.openxmlformats.org/officeDocument/2006/relationships/diagramData" Target="../diagrams/data129.xml"/><Relationship Id="rId7" Type="http://schemas.microsoft.com/office/2007/relationships/diagramDrawing" Target="../diagrams/drawing129.xml"/><Relationship Id="rId12" Type="http://schemas.microsoft.com/office/2007/relationships/diagramDrawing" Target="../diagrams/drawing13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9.xml"/><Relationship Id="rId11" Type="http://schemas.openxmlformats.org/officeDocument/2006/relationships/diagramColors" Target="../diagrams/colors130.xml"/><Relationship Id="rId5" Type="http://schemas.openxmlformats.org/officeDocument/2006/relationships/diagramQuickStyle" Target="../diagrams/quickStyle129.xml"/><Relationship Id="rId10" Type="http://schemas.openxmlformats.org/officeDocument/2006/relationships/diagramQuickStyle" Target="../diagrams/quickStyle130.xml"/><Relationship Id="rId4" Type="http://schemas.openxmlformats.org/officeDocument/2006/relationships/diagramLayout" Target="../diagrams/layout129.xml"/><Relationship Id="rId9" Type="http://schemas.openxmlformats.org/officeDocument/2006/relationships/diagramLayout" Target="../diagrams/layout13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2.xml"/><Relationship Id="rId3" Type="http://schemas.openxmlformats.org/officeDocument/2006/relationships/diagramData" Target="../diagrams/data131.xml"/><Relationship Id="rId7" Type="http://schemas.microsoft.com/office/2007/relationships/diagramDrawing" Target="../diagrams/drawing131.xml"/><Relationship Id="rId12" Type="http://schemas.microsoft.com/office/2007/relationships/diagramDrawing" Target="../diagrams/drawing13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1.xml"/><Relationship Id="rId11" Type="http://schemas.openxmlformats.org/officeDocument/2006/relationships/diagramColors" Target="../diagrams/colors132.xml"/><Relationship Id="rId5" Type="http://schemas.openxmlformats.org/officeDocument/2006/relationships/diagramQuickStyle" Target="../diagrams/quickStyle131.xml"/><Relationship Id="rId10" Type="http://schemas.openxmlformats.org/officeDocument/2006/relationships/diagramQuickStyle" Target="../diagrams/quickStyle132.xml"/><Relationship Id="rId4" Type="http://schemas.openxmlformats.org/officeDocument/2006/relationships/diagramLayout" Target="../diagrams/layout131.xml"/><Relationship Id="rId9" Type="http://schemas.openxmlformats.org/officeDocument/2006/relationships/diagramLayout" Target="../diagrams/layout13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4.xml"/><Relationship Id="rId3" Type="http://schemas.openxmlformats.org/officeDocument/2006/relationships/diagramData" Target="../diagrams/data133.xml"/><Relationship Id="rId7" Type="http://schemas.microsoft.com/office/2007/relationships/diagramDrawing" Target="../diagrams/drawing133.xml"/><Relationship Id="rId12" Type="http://schemas.microsoft.com/office/2007/relationships/diagramDrawing" Target="../diagrams/drawing13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3.xml"/><Relationship Id="rId11" Type="http://schemas.openxmlformats.org/officeDocument/2006/relationships/diagramColors" Target="../diagrams/colors134.xml"/><Relationship Id="rId5" Type="http://schemas.openxmlformats.org/officeDocument/2006/relationships/diagramQuickStyle" Target="../diagrams/quickStyle133.xml"/><Relationship Id="rId10" Type="http://schemas.openxmlformats.org/officeDocument/2006/relationships/diagramQuickStyle" Target="../diagrams/quickStyle134.xml"/><Relationship Id="rId4" Type="http://schemas.openxmlformats.org/officeDocument/2006/relationships/diagramLayout" Target="../diagrams/layout133.xml"/><Relationship Id="rId9" Type="http://schemas.openxmlformats.org/officeDocument/2006/relationships/diagramLayout" Target="../diagrams/layout13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6.xml"/><Relationship Id="rId3" Type="http://schemas.openxmlformats.org/officeDocument/2006/relationships/diagramData" Target="../diagrams/data135.xml"/><Relationship Id="rId7" Type="http://schemas.microsoft.com/office/2007/relationships/diagramDrawing" Target="../diagrams/drawing135.xml"/><Relationship Id="rId12" Type="http://schemas.microsoft.com/office/2007/relationships/diagramDrawing" Target="../diagrams/drawing13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5.xml"/><Relationship Id="rId11" Type="http://schemas.openxmlformats.org/officeDocument/2006/relationships/diagramColors" Target="../diagrams/colors136.xml"/><Relationship Id="rId5" Type="http://schemas.openxmlformats.org/officeDocument/2006/relationships/diagramQuickStyle" Target="../diagrams/quickStyle135.xml"/><Relationship Id="rId10" Type="http://schemas.openxmlformats.org/officeDocument/2006/relationships/diagramQuickStyle" Target="../diagrams/quickStyle136.xml"/><Relationship Id="rId4" Type="http://schemas.openxmlformats.org/officeDocument/2006/relationships/diagramLayout" Target="../diagrams/layout135.xml"/><Relationship Id="rId9" Type="http://schemas.openxmlformats.org/officeDocument/2006/relationships/diagramLayout" Target="../diagrams/layout1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8.xml"/><Relationship Id="rId3" Type="http://schemas.openxmlformats.org/officeDocument/2006/relationships/diagramData" Target="../diagrams/data137.xml"/><Relationship Id="rId7" Type="http://schemas.microsoft.com/office/2007/relationships/diagramDrawing" Target="../diagrams/drawing137.xml"/><Relationship Id="rId12" Type="http://schemas.microsoft.com/office/2007/relationships/diagramDrawing" Target="../diagrams/drawing138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7.xml"/><Relationship Id="rId11" Type="http://schemas.openxmlformats.org/officeDocument/2006/relationships/diagramColors" Target="../diagrams/colors138.xml"/><Relationship Id="rId5" Type="http://schemas.openxmlformats.org/officeDocument/2006/relationships/diagramQuickStyle" Target="../diagrams/quickStyle137.xml"/><Relationship Id="rId10" Type="http://schemas.openxmlformats.org/officeDocument/2006/relationships/diagramQuickStyle" Target="../diagrams/quickStyle138.xml"/><Relationship Id="rId4" Type="http://schemas.openxmlformats.org/officeDocument/2006/relationships/diagramLayout" Target="../diagrams/layout137.xml"/><Relationship Id="rId9" Type="http://schemas.openxmlformats.org/officeDocument/2006/relationships/diagramLayout" Target="../diagrams/layout13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0.xml"/><Relationship Id="rId3" Type="http://schemas.openxmlformats.org/officeDocument/2006/relationships/diagramData" Target="../diagrams/data139.xml"/><Relationship Id="rId7" Type="http://schemas.microsoft.com/office/2007/relationships/diagramDrawing" Target="../diagrams/drawing139.xml"/><Relationship Id="rId12" Type="http://schemas.microsoft.com/office/2007/relationships/diagramDrawing" Target="../diagrams/drawing14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9.xml"/><Relationship Id="rId11" Type="http://schemas.openxmlformats.org/officeDocument/2006/relationships/diagramColors" Target="../diagrams/colors140.xml"/><Relationship Id="rId5" Type="http://schemas.openxmlformats.org/officeDocument/2006/relationships/diagramQuickStyle" Target="../diagrams/quickStyle139.xml"/><Relationship Id="rId10" Type="http://schemas.openxmlformats.org/officeDocument/2006/relationships/diagramQuickStyle" Target="../diagrams/quickStyle140.xml"/><Relationship Id="rId4" Type="http://schemas.openxmlformats.org/officeDocument/2006/relationships/diagramLayout" Target="../diagrams/layout139.xml"/><Relationship Id="rId9" Type="http://schemas.openxmlformats.org/officeDocument/2006/relationships/diagramLayout" Target="../diagrams/layout14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2.xml"/><Relationship Id="rId3" Type="http://schemas.openxmlformats.org/officeDocument/2006/relationships/diagramData" Target="../diagrams/data141.xml"/><Relationship Id="rId7" Type="http://schemas.microsoft.com/office/2007/relationships/diagramDrawing" Target="../diagrams/drawing141.xml"/><Relationship Id="rId12" Type="http://schemas.microsoft.com/office/2007/relationships/diagramDrawing" Target="../diagrams/drawing14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1.xml"/><Relationship Id="rId11" Type="http://schemas.openxmlformats.org/officeDocument/2006/relationships/diagramColors" Target="../diagrams/colors142.xml"/><Relationship Id="rId5" Type="http://schemas.openxmlformats.org/officeDocument/2006/relationships/diagramQuickStyle" Target="../diagrams/quickStyle141.xml"/><Relationship Id="rId10" Type="http://schemas.openxmlformats.org/officeDocument/2006/relationships/diagramQuickStyle" Target="../diagrams/quickStyle142.xml"/><Relationship Id="rId4" Type="http://schemas.openxmlformats.org/officeDocument/2006/relationships/diagramLayout" Target="../diagrams/layout141.xml"/><Relationship Id="rId9" Type="http://schemas.openxmlformats.org/officeDocument/2006/relationships/diagramLayout" Target="../diagrams/layout14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4.xml"/><Relationship Id="rId3" Type="http://schemas.openxmlformats.org/officeDocument/2006/relationships/diagramData" Target="../diagrams/data143.xml"/><Relationship Id="rId7" Type="http://schemas.microsoft.com/office/2007/relationships/diagramDrawing" Target="../diagrams/drawing143.xml"/><Relationship Id="rId12" Type="http://schemas.microsoft.com/office/2007/relationships/diagramDrawing" Target="../diagrams/drawing144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3.xml"/><Relationship Id="rId11" Type="http://schemas.openxmlformats.org/officeDocument/2006/relationships/diagramColors" Target="../diagrams/colors144.xml"/><Relationship Id="rId5" Type="http://schemas.openxmlformats.org/officeDocument/2006/relationships/diagramQuickStyle" Target="../diagrams/quickStyle143.xml"/><Relationship Id="rId10" Type="http://schemas.openxmlformats.org/officeDocument/2006/relationships/diagramQuickStyle" Target="../diagrams/quickStyle144.xml"/><Relationship Id="rId4" Type="http://schemas.openxmlformats.org/officeDocument/2006/relationships/diagramLayout" Target="../diagrams/layout143.xml"/><Relationship Id="rId9" Type="http://schemas.openxmlformats.org/officeDocument/2006/relationships/diagramLayout" Target="../diagrams/layout14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6.xml"/><Relationship Id="rId3" Type="http://schemas.openxmlformats.org/officeDocument/2006/relationships/diagramData" Target="../diagrams/data145.xml"/><Relationship Id="rId7" Type="http://schemas.microsoft.com/office/2007/relationships/diagramDrawing" Target="../diagrams/drawing145.xml"/><Relationship Id="rId12" Type="http://schemas.microsoft.com/office/2007/relationships/diagramDrawing" Target="../diagrams/drawing146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5.xml"/><Relationship Id="rId11" Type="http://schemas.openxmlformats.org/officeDocument/2006/relationships/diagramColors" Target="../diagrams/colors146.xml"/><Relationship Id="rId5" Type="http://schemas.openxmlformats.org/officeDocument/2006/relationships/diagramQuickStyle" Target="../diagrams/quickStyle145.xml"/><Relationship Id="rId10" Type="http://schemas.openxmlformats.org/officeDocument/2006/relationships/diagramQuickStyle" Target="../diagrams/quickStyle146.xml"/><Relationship Id="rId4" Type="http://schemas.openxmlformats.org/officeDocument/2006/relationships/diagramLayout" Target="../diagrams/layout145.xml"/><Relationship Id="rId9" Type="http://schemas.openxmlformats.org/officeDocument/2006/relationships/diagramLayout" Target="../diagrams/layout14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8.xml"/><Relationship Id="rId3" Type="http://schemas.openxmlformats.org/officeDocument/2006/relationships/diagramData" Target="../diagrams/data147.xml"/><Relationship Id="rId7" Type="http://schemas.microsoft.com/office/2007/relationships/diagramDrawing" Target="../diagrams/drawing147.xml"/><Relationship Id="rId12" Type="http://schemas.microsoft.com/office/2007/relationships/diagramDrawing" Target="../diagrams/drawing148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7.xml"/><Relationship Id="rId11" Type="http://schemas.openxmlformats.org/officeDocument/2006/relationships/diagramColors" Target="../diagrams/colors148.xml"/><Relationship Id="rId5" Type="http://schemas.openxmlformats.org/officeDocument/2006/relationships/diagramQuickStyle" Target="../diagrams/quickStyle147.xml"/><Relationship Id="rId10" Type="http://schemas.openxmlformats.org/officeDocument/2006/relationships/diagramQuickStyle" Target="../diagrams/quickStyle148.xml"/><Relationship Id="rId4" Type="http://schemas.openxmlformats.org/officeDocument/2006/relationships/diagramLayout" Target="../diagrams/layout147.xml"/><Relationship Id="rId9" Type="http://schemas.openxmlformats.org/officeDocument/2006/relationships/diagramLayout" Target="../diagrams/layout14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0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49.xml"/><Relationship Id="rId7" Type="http://schemas.microsoft.com/office/2007/relationships/diagramDrawing" Target="../diagrams/drawing149.xml"/><Relationship Id="rId12" Type="http://schemas.microsoft.com/office/2007/relationships/diagramDrawing" Target="../diagrams/drawing150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9.xml"/><Relationship Id="rId11" Type="http://schemas.openxmlformats.org/officeDocument/2006/relationships/diagramColors" Target="../diagrams/colors150.xml"/><Relationship Id="rId5" Type="http://schemas.openxmlformats.org/officeDocument/2006/relationships/diagramQuickStyle" Target="../diagrams/quickStyle149.xml"/><Relationship Id="rId10" Type="http://schemas.openxmlformats.org/officeDocument/2006/relationships/diagramQuickStyle" Target="../diagrams/quickStyle150.xml"/><Relationship Id="rId4" Type="http://schemas.openxmlformats.org/officeDocument/2006/relationships/diagramLayout" Target="../diagrams/layout149.xml"/><Relationship Id="rId9" Type="http://schemas.openxmlformats.org/officeDocument/2006/relationships/diagramLayout" Target="../diagrams/layout15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2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51.xml"/><Relationship Id="rId7" Type="http://schemas.microsoft.com/office/2007/relationships/diagramDrawing" Target="../diagrams/drawing151.xml"/><Relationship Id="rId12" Type="http://schemas.microsoft.com/office/2007/relationships/diagramDrawing" Target="../diagrams/drawing152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1.xml"/><Relationship Id="rId11" Type="http://schemas.openxmlformats.org/officeDocument/2006/relationships/diagramColors" Target="../diagrams/colors152.xml"/><Relationship Id="rId5" Type="http://schemas.openxmlformats.org/officeDocument/2006/relationships/diagramQuickStyle" Target="../diagrams/quickStyle151.xml"/><Relationship Id="rId10" Type="http://schemas.openxmlformats.org/officeDocument/2006/relationships/diagramQuickStyle" Target="../diagrams/quickStyle152.xml"/><Relationship Id="rId4" Type="http://schemas.openxmlformats.org/officeDocument/2006/relationships/diagramLayout" Target="../diagrams/layout151.xml"/><Relationship Id="rId9" Type="http://schemas.openxmlformats.org/officeDocument/2006/relationships/diagramLayout" Target="../diagrams/layout15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4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53.xml"/><Relationship Id="rId7" Type="http://schemas.microsoft.com/office/2007/relationships/diagramDrawing" Target="../diagrams/drawing153.xml"/><Relationship Id="rId12" Type="http://schemas.microsoft.com/office/2007/relationships/diagramDrawing" Target="../diagrams/drawing154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3.xml"/><Relationship Id="rId11" Type="http://schemas.openxmlformats.org/officeDocument/2006/relationships/diagramColors" Target="../diagrams/colors154.xml"/><Relationship Id="rId5" Type="http://schemas.openxmlformats.org/officeDocument/2006/relationships/diagramQuickStyle" Target="../diagrams/quickStyle153.xml"/><Relationship Id="rId10" Type="http://schemas.openxmlformats.org/officeDocument/2006/relationships/diagramQuickStyle" Target="../diagrams/quickStyle154.xml"/><Relationship Id="rId4" Type="http://schemas.openxmlformats.org/officeDocument/2006/relationships/diagramLayout" Target="../diagrams/layout153.xml"/><Relationship Id="rId9" Type="http://schemas.openxmlformats.org/officeDocument/2006/relationships/diagramLayout" Target="../diagrams/layout15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6.xml"/><Relationship Id="rId3" Type="http://schemas.openxmlformats.org/officeDocument/2006/relationships/diagramData" Target="../diagrams/data155.xml"/><Relationship Id="rId7" Type="http://schemas.microsoft.com/office/2007/relationships/diagramDrawing" Target="../diagrams/drawing155.xml"/><Relationship Id="rId12" Type="http://schemas.microsoft.com/office/2007/relationships/diagramDrawing" Target="../diagrams/drawing156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5.xml"/><Relationship Id="rId11" Type="http://schemas.openxmlformats.org/officeDocument/2006/relationships/diagramColors" Target="../diagrams/colors156.xml"/><Relationship Id="rId5" Type="http://schemas.openxmlformats.org/officeDocument/2006/relationships/diagramQuickStyle" Target="../diagrams/quickStyle155.xml"/><Relationship Id="rId10" Type="http://schemas.openxmlformats.org/officeDocument/2006/relationships/diagramQuickStyle" Target="../diagrams/quickStyle156.xml"/><Relationship Id="rId4" Type="http://schemas.openxmlformats.org/officeDocument/2006/relationships/diagramLayout" Target="../diagrams/layout155.xml"/><Relationship Id="rId9" Type="http://schemas.openxmlformats.org/officeDocument/2006/relationships/diagramLayout" Target="../diagrams/layout1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8.xml"/><Relationship Id="rId3" Type="http://schemas.openxmlformats.org/officeDocument/2006/relationships/diagramData" Target="../diagrams/data157.xml"/><Relationship Id="rId7" Type="http://schemas.microsoft.com/office/2007/relationships/diagramDrawing" Target="../diagrams/drawing157.xml"/><Relationship Id="rId12" Type="http://schemas.microsoft.com/office/2007/relationships/diagramDrawing" Target="../diagrams/drawing158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7.xml"/><Relationship Id="rId11" Type="http://schemas.openxmlformats.org/officeDocument/2006/relationships/diagramColors" Target="../diagrams/colors158.xml"/><Relationship Id="rId5" Type="http://schemas.openxmlformats.org/officeDocument/2006/relationships/diagramQuickStyle" Target="../diagrams/quickStyle157.xml"/><Relationship Id="rId10" Type="http://schemas.openxmlformats.org/officeDocument/2006/relationships/diagramQuickStyle" Target="../diagrams/quickStyle158.xml"/><Relationship Id="rId4" Type="http://schemas.openxmlformats.org/officeDocument/2006/relationships/diagramLayout" Target="../diagrams/layout157.xml"/><Relationship Id="rId9" Type="http://schemas.openxmlformats.org/officeDocument/2006/relationships/diagramLayout" Target="../diagrams/layout15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0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59.xml"/><Relationship Id="rId7" Type="http://schemas.microsoft.com/office/2007/relationships/diagramDrawing" Target="../diagrams/drawing159.xml"/><Relationship Id="rId12" Type="http://schemas.microsoft.com/office/2007/relationships/diagramDrawing" Target="../diagrams/drawing160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9.xml"/><Relationship Id="rId11" Type="http://schemas.openxmlformats.org/officeDocument/2006/relationships/diagramColors" Target="../diagrams/colors160.xml"/><Relationship Id="rId5" Type="http://schemas.openxmlformats.org/officeDocument/2006/relationships/diagramQuickStyle" Target="../diagrams/quickStyle159.xml"/><Relationship Id="rId10" Type="http://schemas.openxmlformats.org/officeDocument/2006/relationships/diagramQuickStyle" Target="../diagrams/quickStyle160.xml"/><Relationship Id="rId4" Type="http://schemas.openxmlformats.org/officeDocument/2006/relationships/diagramLayout" Target="../diagrams/layout159.xml"/><Relationship Id="rId9" Type="http://schemas.openxmlformats.org/officeDocument/2006/relationships/diagramLayout" Target="../diagrams/layout16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2.xml"/><Relationship Id="rId13" Type="http://schemas.openxmlformats.org/officeDocument/2006/relationships/image" Target="../media/image12.png"/><Relationship Id="rId3" Type="http://schemas.openxmlformats.org/officeDocument/2006/relationships/diagramData" Target="../diagrams/data161.xml"/><Relationship Id="rId7" Type="http://schemas.microsoft.com/office/2007/relationships/diagramDrawing" Target="../diagrams/drawing161.xml"/><Relationship Id="rId12" Type="http://schemas.microsoft.com/office/2007/relationships/diagramDrawing" Target="../diagrams/drawing16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1.xml"/><Relationship Id="rId11" Type="http://schemas.openxmlformats.org/officeDocument/2006/relationships/diagramColors" Target="../diagrams/colors162.xml"/><Relationship Id="rId5" Type="http://schemas.openxmlformats.org/officeDocument/2006/relationships/diagramQuickStyle" Target="../diagrams/quickStyle16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62.xml"/><Relationship Id="rId4" Type="http://schemas.openxmlformats.org/officeDocument/2006/relationships/diagramLayout" Target="../diagrams/layout161.xml"/><Relationship Id="rId9" Type="http://schemas.openxmlformats.org/officeDocument/2006/relationships/diagramLayout" Target="../diagrams/layout162.xml"/><Relationship Id="rId1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4.xml"/><Relationship Id="rId3" Type="http://schemas.openxmlformats.org/officeDocument/2006/relationships/diagramData" Target="../diagrams/data163.xml"/><Relationship Id="rId7" Type="http://schemas.microsoft.com/office/2007/relationships/diagramDrawing" Target="../diagrams/drawing163.xml"/><Relationship Id="rId12" Type="http://schemas.microsoft.com/office/2007/relationships/diagramDrawing" Target="../diagrams/drawing164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3.xml"/><Relationship Id="rId11" Type="http://schemas.openxmlformats.org/officeDocument/2006/relationships/diagramColors" Target="../diagrams/colors164.xml"/><Relationship Id="rId5" Type="http://schemas.openxmlformats.org/officeDocument/2006/relationships/diagramQuickStyle" Target="../diagrams/quickStyle163.xml"/><Relationship Id="rId10" Type="http://schemas.openxmlformats.org/officeDocument/2006/relationships/diagramQuickStyle" Target="../diagrams/quickStyle164.xml"/><Relationship Id="rId4" Type="http://schemas.openxmlformats.org/officeDocument/2006/relationships/diagramLayout" Target="../diagrams/layout163.xml"/><Relationship Id="rId9" Type="http://schemas.openxmlformats.org/officeDocument/2006/relationships/diagramLayout" Target="../diagrams/layout16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6.xml"/><Relationship Id="rId3" Type="http://schemas.openxmlformats.org/officeDocument/2006/relationships/diagramData" Target="../diagrams/data165.xml"/><Relationship Id="rId7" Type="http://schemas.microsoft.com/office/2007/relationships/diagramDrawing" Target="../diagrams/drawing165.xml"/><Relationship Id="rId12" Type="http://schemas.microsoft.com/office/2007/relationships/diagramDrawing" Target="../diagrams/drawing166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5.xml"/><Relationship Id="rId11" Type="http://schemas.openxmlformats.org/officeDocument/2006/relationships/diagramColors" Target="../diagrams/colors166.xml"/><Relationship Id="rId5" Type="http://schemas.openxmlformats.org/officeDocument/2006/relationships/diagramQuickStyle" Target="../diagrams/quickStyle165.xml"/><Relationship Id="rId10" Type="http://schemas.openxmlformats.org/officeDocument/2006/relationships/diagramQuickStyle" Target="../diagrams/quickStyle166.xml"/><Relationship Id="rId4" Type="http://schemas.openxmlformats.org/officeDocument/2006/relationships/diagramLayout" Target="../diagrams/layout165.xml"/><Relationship Id="rId9" Type="http://schemas.openxmlformats.org/officeDocument/2006/relationships/diagramLayout" Target="../diagrams/layout16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7.xml"/><Relationship Id="rId7" Type="http://schemas.microsoft.com/office/2007/relationships/diagramDrawing" Target="../diagrams/drawing167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7.xml"/><Relationship Id="rId5" Type="http://schemas.openxmlformats.org/officeDocument/2006/relationships/diagramQuickStyle" Target="../diagrams/quickStyle167.xml"/><Relationship Id="rId4" Type="http://schemas.openxmlformats.org/officeDocument/2006/relationships/diagramLayout" Target="../diagrams/layout16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8.xml"/><Relationship Id="rId2" Type="http://schemas.openxmlformats.org/officeDocument/2006/relationships/diagramData" Target="../diagrams/data16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8.xml"/><Relationship Id="rId5" Type="http://schemas.openxmlformats.org/officeDocument/2006/relationships/diagramColors" Target="../diagrams/colors168.xml"/><Relationship Id="rId4" Type="http://schemas.openxmlformats.org/officeDocument/2006/relationships/diagramQuickStyle" Target="../diagrams/quickStyle16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29691"/>
            <a:ext cx="9144000" cy="1080272"/>
          </a:xfrm>
        </p:spPr>
        <p:txBody>
          <a:bodyPr/>
          <a:lstStyle/>
          <a:p>
            <a:r>
              <a:rPr lang="en-GB" b="1" dirty="0" smtClean="0"/>
              <a:t>Incremental</a:t>
            </a:r>
            <a:r>
              <a:rPr lang="en-GB" dirty="0" smtClean="0"/>
              <a:t> </a:t>
            </a:r>
            <a:r>
              <a:rPr lang="en-GB" b="1" dirty="0" smtClean="0"/>
              <a:t>Verification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89128"/>
            <a:ext cx="9144000" cy="952542"/>
          </a:xfrm>
        </p:spPr>
        <p:txBody>
          <a:bodyPr>
            <a:noAutofit/>
          </a:bodyPr>
          <a:lstStyle/>
          <a:p>
            <a:r>
              <a:rPr lang="en-GB" dirty="0" smtClean="0"/>
              <a:t>Uri Juhasz</a:t>
            </a:r>
          </a:p>
          <a:p>
            <a:endParaRPr lang="en-GB" dirty="0"/>
          </a:p>
          <a:p>
            <a:pPr algn="l">
              <a:tabLst>
                <a:tab pos="1879600" algn="l"/>
              </a:tabLst>
            </a:pPr>
            <a:r>
              <a:rPr lang="en-GB" dirty="0" smtClean="0"/>
              <a:t>Examiners:	</a:t>
            </a:r>
            <a:r>
              <a:rPr lang="en-US" dirty="0" smtClean="0"/>
              <a:t>Prof</a:t>
            </a:r>
            <a:r>
              <a:rPr lang="en-US" dirty="0"/>
              <a:t>. Dr. Peter Müller </a:t>
            </a:r>
            <a:endParaRPr lang="en-US" dirty="0" smtClean="0"/>
          </a:p>
          <a:p>
            <a:pPr algn="l">
              <a:tabLst>
                <a:tab pos="1879600" algn="l"/>
              </a:tabLst>
            </a:pPr>
            <a:r>
              <a:rPr lang="en-US" dirty="0" smtClean="0"/>
              <a:t>Co-examiners: 	Prof</a:t>
            </a:r>
            <a:r>
              <a:rPr lang="en-US" dirty="0"/>
              <a:t>. Dr. Martin </a:t>
            </a:r>
            <a:r>
              <a:rPr lang="en-US" dirty="0" err="1"/>
              <a:t>Vechev</a:t>
            </a:r>
            <a:r>
              <a:rPr lang="en-US" dirty="0"/>
              <a:t> </a:t>
            </a:r>
            <a:endParaRPr lang="en-US" dirty="0" smtClean="0"/>
          </a:p>
          <a:p>
            <a:pPr algn="l">
              <a:tabLst>
                <a:tab pos="1879600" algn="l"/>
              </a:tabLst>
            </a:pPr>
            <a:r>
              <a:rPr lang="en-US" dirty="0"/>
              <a:t>	</a:t>
            </a:r>
            <a:r>
              <a:rPr lang="en-US" dirty="0" smtClean="0"/>
              <a:t>Prof</a:t>
            </a:r>
            <a:r>
              <a:rPr lang="en-US" dirty="0"/>
              <a:t>. Dr. Clark </a:t>
            </a:r>
            <a:r>
              <a:rPr lang="en-US" dirty="0" smtClean="0"/>
              <a:t>Barrett</a:t>
            </a:r>
          </a:p>
          <a:p>
            <a:pPr algn="l">
              <a:tabLst>
                <a:tab pos="1879600" algn="l"/>
              </a:tabLst>
            </a:pPr>
            <a:r>
              <a:rPr lang="en-US" dirty="0"/>
              <a:t>	</a:t>
            </a:r>
            <a:r>
              <a:rPr lang="en-US" dirty="0" smtClean="0"/>
              <a:t>Prof</a:t>
            </a:r>
            <a:r>
              <a:rPr lang="en-US" dirty="0"/>
              <a:t>. Dr. Arie </a:t>
            </a:r>
            <a:r>
              <a:rPr lang="en-US" dirty="0" smtClean="0"/>
              <a:t>Gurfinkel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72783" y="6414254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7.11.2016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909" y="1274293"/>
            <a:ext cx="503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onsolas" panose="020B0609020204030204" pitchFamily="49" charset="0"/>
              </a:rPr>
              <a:t>method</a:t>
            </a:r>
            <a:r>
              <a:rPr lang="en-GB" sz="2400" dirty="0" smtClean="0">
                <a:latin typeface="Consolas" panose="020B0609020204030204" pitchFamily="49" charset="0"/>
              </a:rPr>
              <a:t> p(</a:t>
            </a:r>
            <a:r>
              <a:rPr lang="en-GB" sz="2400" dirty="0" err="1" smtClean="0">
                <a:latin typeface="Consolas" panose="020B0609020204030204" pitchFamily="49" charset="0"/>
              </a:rPr>
              <a:t>x,y</a:t>
            </a:r>
            <a:r>
              <a:rPr lang="en-GB" sz="2400" dirty="0" smtClean="0">
                <a:latin typeface="Consolas" panose="020B0609020204030204" pitchFamily="49" charset="0"/>
              </a:rPr>
              <a:t> : </a:t>
            </a:r>
            <a:r>
              <a:rPr lang="en-GB" sz="2400" b="1" dirty="0" smtClean="0">
                <a:latin typeface="Consolas" panose="020B0609020204030204" pitchFamily="49" charset="0"/>
              </a:rPr>
              <a:t>ref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if</a:t>
            </a:r>
            <a:r>
              <a:rPr lang="en-GB" sz="2400" dirty="0">
                <a:latin typeface="Consolas" panose="020B0609020204030204" pitchFamily="49" charset="0"/>
              </a:rPr>
              <a:t> (x ≠ </a:t>
            </a:r>
            <a:r>
              <a:rPr lang="en-GB" sz="2400" b="1" dirty="0" smtClean="0">
                <a:latin typeface="Consolas" panose="020B0609020204030204" pitchFamily="49" charset="0"/>
              </a:rPr>
              <a:t>null </a:t>
            </a:r>
            <a:r>
              <a:rPr lang="en-GB" sz="2400" dirty="0" smtClean="0">
                <a:latin typeface="Consolas" panose="020B0609020204030204" pitchFamily="49" charset="0"/>
              </a:rPr>
              <a:t>&amp;&amp;</a:t>
            </a:r>
            <a:r>
              <a:rPr lang="en-GB" sz="2400" b="1" dirty="0" smtClean="0">
                <a:latin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</a:rPr>
              <a:t>y ≠ </a:t>
            </a:r>
            <a:r>
              <a:rPr lang="en-GB" sz="2400" b="1" dirty="0">
                <a:latin typeface="Consolas" panose="020B0609020204030204" pitchFamily="49" charset="0"/>
              </a:rPr>
              <a:t>null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if</a:t>
            </a:r>
            <a:r>
              <a:rPr lang="en-GB" sz="2400" dirty="0" smtClean="0">
                <a:latin typeface="Consolas" panose="020B0609020204030204" pitchFamily="49" charset="0"/>
              </a:rPr>
              <a:t> (c)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	z := x</a:t>
            </a:r>
          </a:p>
          <a:p>
            <a:pPr lvl="1"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else</a:t>
            </a:r>
          </a:p>
          <a:p>
            <a:pPr lvl="1" defTabSz="357188"/>
            <a:r>
              <a:rPr lang="en-GB" sz="2400" dirty="0" smtClean="0">
                <a:latin typeface="Consolas" panose="020B0609020204030204" pitchFamily="49" charset="0"/>
              </a:rPr>
              <a:t>		z := y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err="1" smtClean="0">
                <a:latin typeface="Consolas" panose="020B0609020204030204" pitchFamily="49" charset="0"/>
              </a:rPr>
              <a:t>z.f</a:t>
            </a:r>
            <a:r>
              <a:rPr lang="en-GB" sz="2400" dirty="0" smtClean="0">
                <a:latin typeface="Consolas" panose="020B0609020204030204" pitchFamily="49" charset="0"/>
              </a:rPr>
              <a:t> := 5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7833" y="4200468"/>
            <a:ext cx="33501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c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y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aseline="-250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⊧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z≠</a:t>
            </a:r>
            <a:r>
              <a:rPr lang="en-GB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5408" y="1308083"/>
            <a:ext cx="7010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10" name="Straight Arrow Connector 9"/>
          <p:cNvCxnSpPr>
            <a:stCxn id="8" idx="2"/>
            <a:endCxn id="15" idx="0"/>
          </p:cNvCxnSpPr>
          <p:nvPr/>
        </p:nvCxnSpPr>
        <p:spPr>
          <a:xfrm>
            <a:off x="7275928" y="1677415"/>
            <a:ext cx="848132" cy="679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83047" y="2357051"/>
            <a:ext cx="22820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37984" y="1801213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7188"/>
            <a:r>
              <a:rPr lang="en-GB" dirty="0" err="1" smtClean="0">
                <a:latin typeface="Consolas" panose="020B0609020204030204" pitchFamily="49" charset="0"/>
              </a:rPr>
              <a:t>x≠</a:t>
            </a:r>
            <a:r>
              <a:rPr lang="en-GB" b="1" dirty="0" err="1" smtClean="0">
                <a:latin typeface="Consolas" panose="020B0609020204030204" pitchFamily="49" charset="0"/>
              </a:rPr>
              <a:t>null</a:t>
            </a:r>
            <a:r>
              <a:rPr lang="en-GB" b="1" dirty="0" smtClean="0">
                <a:latin typeface="Consolas" panose="020B0609020204030204" pitchFamily="49" charset="0"/>
              </a:rPr>
              <a:t> </a:t>
            </a:r>
            <a:r>
              <a:rPr lang="en-GB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∧</a:t>
            </a:r>
            <a:r>
              <a:rPr lang="en-GB" dirty="0" smtClean="0"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latin typeface="Consolas" panose="020B0609020204030204" pitchFamily="49" charset="0"/>
              </a:rPr>
              <a:t>y≠</a:t>
            </a:r>
            <a:r>
              <a:rPr lang="en-GB" b="1" dirty="0" err="1" smtClean="0">
                <a:latin typeface="Consolas" panose="020B0609020204030204" pitchFamily="49" charset="0"/>
              </a:rPr>
              <a:t>null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7833" y="3441843"/>
            <a:ext cx="3350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51608" y="3426093"/>
            <a:ext cx="32064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b="1" dirty="0" smtClean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/>
          <p:cNvCxnSpPr>
            <a:stCxn id="15" idx="2"/>
            <a:endCxn id="19" idx="0"/>
          </p:cNvCxnSpPr>
          <p:nvPr/>
        </p:nvCxnSpPr>
        <p:spPr>
          <a:xfrm flipH="1">
            <a:off x="6262909" y="2726383"/>
            <a:ext cx="1861151" cy="71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  <a:endCxn id="20" idx="0"/>
          </p:cNvCxnSpPr>
          <p:nvPr/>
        </p:nvCxnSpPr>
        <p:spPr>
          <a:xfrm>
            <a:off x="8124060" y="2726383"/>
            <a:ext cx="2130764" cy="69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51609" y="4200468"/>
            <a:ext cx="32064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z≠</a:t>
            </a:r>
            <a:r>
              <a:rPr lang="en-GB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aseline="-250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⊧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z≠</a:t>
            </a:r>
            <a:r>
              <a:rPr lang="en-GB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>
            <a:stCxn id="20" idx="2"/>
            <a:endCxn id="23" idx="0"/>
          </p:cNvCxnSpPr>
          <p:nvPr/>
        </p:nvCxnSpPr>
        <p:spPr>
          <a:xfrm>
            <a:off x="10254824" y="3795425"/>
            <a:ext cx="1" cy="405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8" idx="0"/>
          </p:cNvCxnSpPr>
          <p:nvPr/>
        </p:nvCxnSpPr>
        <p:spPr>
          <a:xfrm>
            <a:off x="6262909" y="3811175"/>
            <a:ext cx="0" cy="389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79422" y="3769732"/>
            <a:ext cx="1357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defTabSz="357188"/>
            <a:r>
              <a:rPr lang="en-GB" sz="2400" dirty="0" smtClean="0">
                <a:latin typeface="Consolas" panose="020B0609020204030204" pitchFamily="49" charset="0"/>
              </a:rPr>
              <a:t>z </a:t>
            </a:r>
            <a:r>
              <a:rPr lang="en-GB" sz="2400" dirty="0">
                <a:latin typeface="Consolas" panose="020B0609020204030204" pitchFamily="49" charset="0"/>
              </a:rPr>
              <a:t>:= </a:t>
            </a:r>
            <a:r>
              <a:rPr lang="en-GB" sz="2400" dirty="0" smtClean="0">
                <a:latin typeface="Consolas" panose="020B0609020204030204" pitchFamily="49" charset="0"/>
              </a:rPr>
              <a:t>x</a:t>
            </a: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2921" y="5564439"/>
            <a:ext cx="1052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z≠</a:t>
            </a:r>
            <a:r>
              <a:rPr lang="en-GB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>
            <a:off x="6262909" y="5123798"/>
            <a:ext cx="2026038" cy="44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2"/>
            <a:endCxn id="29" idx="0"/>
          </p:cNvCxnSpPr>
          <p:nvPr/>
        </p:nvCxnSpPr>
        <p:spPr>
          <a:xfrm flipH="1">
            <a:off x="8288947" y="5123798"/>
            <a:ext cx="1965878" cy="44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37984" y="6209612"/>
            <a:ext cx="7010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33" name="Straight Arrow Connector 32"/>
          <p:cNvCxnSpPr>
            <a:stCxn id="29" idx="2"/>
            <a:endCxn id="32" idx="0"/>
          </p:cNvCxnSpPr>
          <p:nvPr/>
        </p:nvCxnSpPr>
        <p:spPr>
          <a:xfrm flipH="1">
            <a:off x="8288504" y="5933771"/>
            <a:ext cx="443" cy="275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88947" y="5903291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7188"/>
            <a:r>
              <a:rPr lang="en-GB" b="1" dirty="0" smtClean="0">
                <a:latin typeface="Consolas" panose="020B0609020204030204" pitchFamily="49" charset="0"/>
              </a:rPr>
              <a:t>assert</a:t>
            </a:r>
            <a:r>
              <a:rPr lang="en-GB" dirty="0" smtClean="0">
                <a:latin typeface="Consolas" panose="020B0609020204030204" pitchFamily="49" charset="0"/>
              </a:rPr>
              <a:t> z ≠ </a:t>
            </a:r>
            <a:r>
              <a:rPr lang="en-GB" b="1" dirty="0"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90554" y="2867771"/>
            <a:ext cx="464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c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90919" y="2882501"/>
            <a:ext cx="60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7188"/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latin typeface="Consolas" panose="020B0609020204030204" pitchFamily="49" charset="0"/>
              </a:rPr>
              <a:t>c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720973" y="1682496"/>
            <a:ext cx="4554347" cy="4517136"/>
          </a:xfrm>
          <a:custGeom>
            <a:avLst/>
            <a:gdLst>
              <a:gd name="connsiteX0" fmla="*/ 3539363 w 4554347"/>
              <a:gd name="connsiteY0" fmla="*/ 0 h 4517136"/>
              <a:gd name="connsiteX1" fmla="*/ 1582547 w 4554347"/>
              <a:gd name="connsiteY1" fmla="*/ 941832 h 4517136"/>
              <a:gd name="connsiteX2" fmla="*/ 201803 w 4554347"/>
              <a:gd name="connsiteY2" fmla="*/ 1856232 h 4517136"/>
              <a:gd name="connsiteX3" fmla="*/ 366395 w 4554347"/>
              <a:gd name="connsiteY3" fmla="*/ 3867912 h 4517136"/>
              <a:gd name="connsiteX4" fmla="*/ 3530219 w 4554347"/>
              <a:gd name="connsiteY4" fmla="*/ 4178808 h 4517136"/>
              <a:gd name="connsiteX5" fmla="*/ 4554347 w 4554347"/>
              <a:gd name="connsiteY5" fmla="*/ 4517136 h 4517136"/>
              <a:gd name="connsiteX6" fmla="*/ 4554347 w 4554347"/>
              <a:gd name="connsiteY6" fmla="*/ 4517136 h 451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4347" h="4517136">
                <a:moveTo>
                  <a:pt x="3539363" y="0"/>
                </a:moveTo>
                <a:cubicBezTo>
                  <a:pt x="2839085" y="316230"/>
                  <a:pt x="2138807" y="632460"/>
                  <a:pt x="1582547" y="941832"/>
                </a:cubicBezTo>
                <a:cubicBezTo>
                  <a:pt x="1026287" y="1251204"/>
                  <a:pt x="404495" y="1368552"/>
                  <a:pt x="201803" y="1856232"/>
                </a:cubicBezTo>
                <a:cubicBezTo>
                  <a:pt x="-889" y="2343912"/>
                  <a:pt x="-188341" y="3480816"/>
                  <a:pt x="366395" y="3867912"/>
                </a:cubicBezTo>
                <a:cubicBezTo>
                  <a:pt x="921131" y="4255008"/>
                  <a:pt x="2832227" y="4070604"/>
                  <a:pt x="3530219" y="4178808"/>
                </a:cubicBezTo>
                <a:cubicBezTo>
                  <a:pt x="4228211" y="4287012"/>
                  <a:pt x="4554347" y="4517136"/>
                  <a:pt x="4554347" y="4517136"/>
                </a:cubicBezTo>
                <a:lnTo>
                  <a:pt x="4554347" y="4517136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717143" y="553395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7188"/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¬(</a:t>
            </a:r>
            <a:r>
              <a:rPr lang="en-GB" dirty="0" err="1" smtClean="0">
                <a:latin typeface="Consolas" panose="020B0609020204030204" pitchFamily="49" charset="0"/>
              </a:rPr>
              <a:t>x≠</a:t>
            </a:r>
            <a:r>
              <a:rPr lang="en-GB" b="1" dirty="0" err="1" smtClean="0">
                <a:latin typeface="Consolas" panose="020B0609020204030204" pitchFamily="49" charset="0"/>
              </a:rPr>
              <a:t>null</a:t>
            </a:r>
            <a:r>
              <a:rPr lang="en-GB" b="1" dirty="0" smtClean="0">
                <a:latin typeface="Consolas" panose="020B0609020204030204" pitchFamily="49" charset="0"/>
              </a:rPr>
              <a:t> </a:t>
            </a:r>
            <a:r>
              <a:rPr lang="en-GB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∧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latin typeface="Consolas" panose="020B0609020204030204" pitchFamily="49" charset="0"/>
              </a:rPr>
              <a:t>y≠</a:t>
            </a:r>
            <a:r>
              <a:rPr lang="en-GB" b="1" dirty="0" err="1" smtClean="0">
                <a:latin typeface="Consolas" panose="020B0609020204030204" pitchFamily="49" charset="0"/>
              </a:rPr>
              <a:t>null</a:t>
            </a:r>
            <a:r>
              <a:rPr lang="en-GB" b="1" dirty="0" smtClean="0">
                <a:latin typeface="Consolas" panose="020B0609020204030204" pitchFamily="49" charset="0"/>
              </a:rPr>
              <a:t>)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338135" y="3767113"/>
            <a:ext cx="1357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defTabSz="357188"/>
            <a:r>
              <a:rPr lang="en-GB" sz="2400" dirty="0">
                <a:latin typeface="Consolas" panose="020B0609020204030204" pitchFamily="49" charset="0"/>
              </a:rPr>
              <a:t>z := </a:t>
            </a:r>
            <a:r>
              <a:rPr lang="en-GB" sz="2400" dirty="0" smtClean="0">
                <a:latin typeface="Consolas" panose="020B0609020204030204" pitchFamily="49" charset="0"/>
              </a:rPr>
              <a:t>y</a:t>
            </a: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077506"/>
            <a:ext cx="112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[Floyd67]</a:t>
            </a:r>
          </a:p>
          <a:p>
            <a:r>
              <a:rPr lang="en-GB" dirty="0" smtClean="0"/>
              <a:t>[Hoare69]</a:t>
            </a:r>
            <a:endParaRPr lang="en-US" dirty="0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2977404413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1757901159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909" y="1274293"/>
            <a:ext cx="503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onsolas" panose="020B0609020204030204" pitchFamily="49" charset="0"/>
              </a:rPr>
              <a:t>method</a:t>
            </a:r>
            <a:r>
              <a:rPr lang="en-GB" sz="2400" dirty="0" smtClean="0">
                <a:latin typeface="Consolas" panose="020B0609020204030204" pitchFamily="49" charset="0"/>
              </a:rPr>
              <a:t> p(</a:t>
            </a:r>
            <a:r>
              <a:rPr lang="en-GB" sz="2400" dirty="0" err="1" smtClean="0">
                <a:latin typeface="Consolas" panose="020B0609020204030204" pitchFamily="49" charset="0"/>
              </a:rPr>
              <a:t>x,y</a:t>
            </a:r>
            <a:r>
              <a:rPr lang="en-GB" sz="2400" dirty="0" smtClean="0">
                <a:latin typeface="Consolas" panose="020B0609020204030204" pitchFamily="49" charset="0"/>
              </a:rPr>
              <a:t> : </a:t>
            </a:r>
            <a:r>
              <a:rPr lang="en-GB" sz="2400" b="1" dirty="0" smtClean="0">
                <a:latin typeface="Consolas" panose="020B0609020204030204" pitchFamily="49" charset="0"/>
              </a:rPr>
              <a:t>ref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if</a:t>
            </a:r>
            <a:r>
              <a:rPr lang="en-GB" sz="2400" dirty="0">
                <a:latin typeface="Consolas" panose="020B0609020204030204" pitchFamily="49" charset="0"/>
              </a:rPr>
              <a:t> (x ≠ </a:t>
            </a:r>
            <a:r>
              <a:rPr lang="en-GB" sz="2400" b="1" dirty="0" smtClean="0">
                <a:latin typeface="Consolas" panose="020B0609020204030204" pitchFamily="49" charset="0"/>
              </a:rPr>
              <a:t>null </a:t>
            </a:r>
            <a:r>
              <a:rPr lang="en-GB" sz="2400" dirty="0" smtClean="0">
                <a:latin typeface="Consolas" panose="020B0609020204030204" pitchFamily="49" charset="0"/>
              </a:rPr>
              <a:t>&amp;&amp;</a:t>
            </a:r>
            <a:r>
              <a:rPr lang="en-GB" sz="2400" b="1" dirty="0" smtClean="0">
                <a:latin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</a:rPr>
              <a:t>y ≠ </a:t>
            </a:r>
            <a:r>
              <a:rPr lang="en-GB" sz="2400" b="1" dirty="0">
                <a:latin typeface="Consolas" panose="020B0609020204030204" pitchFamily="49" charset="0"/>
              </a:rPr>
              <a:t>null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if</a:t>
            </a:r>
            <a:r>
              <a:rPr lang="en-GB" sz="2400" dirty="0" smtClean="0">
                <a:latin typeface="Consolas" panose="020B0609020204030204" pitchFamily="49" charset="0"/>
              </a:rPr>
              <a:t> (c)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	z := x</a:t>
            </a:r>
          </a:p>
          <a:p>
            <a:pPr lvl="1"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else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	z := y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err="1">
                <a:latin typeface="Consolas" panose="020B0609020204030204" pitchFamily="49" charset="0"/>
              </a:rPr>
              <a:t>z</a:t>
            </a:r>
            <a:r>
              <a:rPr lang="en-GB" sz="2400" dirty="0" err="1" smtClean="0">
                <a:latin typeface="Consolas" panose="020B0609020204030204" pitchFamily="49" charset="0"/>
              </a:rPr>
              <a:t>.f</a:t>
            </a:r>
            <a:r>
              <a:rPr lang="en-GB" sz="2400" dirty="0" smtClean="0">
                <a:latin typeface="Consolas" panose="020B0609020204030204" pitchFamily="49" charset="0"/>
              </a:rPr>
              <a:t> := 5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079810"/>
            <a:ext cx="126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[Dijkstra75</a:t>
            </a:r>
            <a:r>
              <a:rPr lang="en-US" dirty="0"/>
              <a:t>]</a:t>
            </a: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84648" y="1173709"/>
            <a:ext cx="5779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Convert a program to a logical formula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128" y="2171640"/>
            <a:ext cx="5250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(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sz="28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(</a:t>
            </a:r>
          </a:p>
          <a:p>
            <a:pPr defTabSz="357188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	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 (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sz="28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defTabSz="357188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GB" sz="2800" b="1" dirty="0" smtClean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(¬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20284" y="2543126"/>
            <a:ext cx="18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WP(p) = </a:t>
            </a: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77404413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6254689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909" y="1274293"/>
            <a:ext cx="503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onsolas" panose="020B0609020204030204" pitchFamily="49" charset="0"/>
              </a:rPr>
              <a:t>method</a:t>
            </a:r>
            <a:r>
              <a:rPr lang="en-GB" sz="2400" dirty="0" smtClean="0">
                <a:latin typeface="Consolas" panose="020B0609020204030204" pitchFamily="49" charset="0"/>
              </a:rPr>
              <a:t> p(</a:t>
            </a:r>
            <a:r>
              <a:rPr lang="en-GB" sz="2400" dirty="0" err="1" smtClean="0">
                <a:latin typeface="Consolas" panose="020B0609020204030204" pitchFamily="49" charset="0"/>
              </a:rPr>
              <a:t>x,y</a:t>
            </a:r>
            <a:r>
              <a:rPr lang="en-GB" sz="2400" dirty="0" smtClean="0">
                <a:latin typeface="Consolas" panose="020B0609020204030204" pitchFamily="49" charset="0"/>
              </a:rPr>
              <a:t> : </a:t>
            </a:r>
            <a:r>
              <a:rPr lang="en-GB" sz="2400" b="1" dirty="0" smtClean="0">
                <a:latin typeface="Consolas" panose="020B0609020204030204" pitchFamily="49" charset="0"/>
              </a:rPr>
              <a:t>ref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if</a:t>
            </a:r>
            <a:r>
              <a:rPr lang="en-GB" sz="2400" dirty="0">
                <a:latin typeface="Consolas" panose="020B0609020204030204" pitchFamily="49" charset="0"/>
              </a:rPr>
              <a:t> (x ≠ </a:t>
            </a:r>
            <a:r>
              <a:rPr lang="en-GB" sz="2400" b="1" dirty="0" smtClean="0">
                <a:latin typeface="Consolas" panose="020B0609020204030204" pitchFamily="49" charset="0"/>
              </a:rPr>
              <a:t>null </a:t>
            </a:r>
            <a:r>
              <a:rPr lang="en-GB" sz="2400" dirty="0" smtClean="0">
                <a:latin typeface="Consolas" panose="020B0609020204030204" pitchFamily="49" charset="0"/>
              </a:rPr>
              <a:t>&amp;&amp;</a:t>
            </a:r>
            <a:r>
              <a:rPr lang="en-GB" sz="2400" b="1" dirty="0" smtClean="0">
                <a:latin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</a:rPr>
              <a:t>y ≠ </a:t>
            </a:r>
            <a:r>
              <a:rPr lang="en-GB" sz="2400" b="1" dirty="0">
                <a:latin typeface="Consolas" panose="020B0609020204030204" pitchFamily="49" charset="0"/>
              </a:rPr>
              <a:t>null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if</a:t>
            </a:r>
            <a:r>
              <a:rPr lang="en-GB" sz="2400" dirty="0" smtClean="0">
                <a:latin typeface="Consolas" panose="020B0609020204030204" pitchFamily="49" charset="0"/>
              </a:rPr>
              <a:t> (c)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	z := x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else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	z := y</a:t>
            </a:r>
          </a:p>
          <a:p>
            <a:pPr lvl="1" defTabSz="357188"/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err="1">
                <a:latin typeface="Consolas" panose="020B0609020204030204" pitchFamily="49" charset="0"/>
              </a:rPr>
              <a:t>z.f</a:t>
            </a:r>
            <a:r>
              <a:rPr lang="en-GB" sz="2400" dirty="0">
                <a:latin typeface="Consolas" panose="020B0609020204030204" pitchFamily="49" charset="0"/>
              </a:rPr>
              <a:t> := 5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4648" y="1173709"/>
            <a:ext cx="5779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Convert a program to a logical formula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128" y="2171640"/>
            <a:ext cx="5250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(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x≠</a:t>
            </a:r>
            <a:r>
              <a:rPr lang="en-GB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2800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y≠</a:t>
            </a:r>
            <a:r>
              <a:rPr lang="en-GB" sz="28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(</a:t>
            </a:r>
          </a:p>
          <a:p>
            <a:pPr defTabSz="357188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	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 (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sz="28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defTabSz="357188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GB" sz="2800" b="1" dirty="0" smtClean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(¬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→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en-GB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))</a:t>
            </a: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20284" y="2543126"/>
            <a:ext cx="181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WP(p) = </a:t>
            </a: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84648" y="4202528"/>
            <a:ext cx="460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Check that the formula is valid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20284" y="5020139"/>
            <a:ext cx="336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UNSAT(¬</a:t>
            </a:r>
            <a:r>
              <a:rPr lang="en-GB" sz="2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WP(p)) ?</a:t>
            </a: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4649" y="5763336"/>
            <a:ext cx="7007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Most efficient automatic tools check for UNSAT</a:t>
            </a:r>
          </a:p>
          <a:p>
            <a:r>
              <a:rPr lang="en-GB" sz="2800" dirty="0" smtClean="0"/>
              <a:t>e.g. SMT solvers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79810"/>
            <a:ext cx="126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[Dijkstra75</a:t>
            </a:r>
            <a:r>
              <a:rPr lang="en-US" dirty="0"/>
              <a:t>]</a:t>
            </a:r>
            <a:endParaRPr lang="en-GB" dirty="0" smtClean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977404413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6254689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85430240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15419874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184648" y="4202528"/>
            <a:ext cx="460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Check that the formula is valid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20284" y="5020139"/>
            <a:ext cx="336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UNSAT(¬</a:t>
            </a: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WP(p)) ?</a:t>
            </a:r>
            <a:endParaRPr lang="en-GB" sz="2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4649" y="5763336"/>
            <a:ext cx="7007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Most efficient automatic tools check for UNSAT</a:t>
            </a:r>
          </a:p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e.g. SMT solvers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661" y="1168152"/>
            <a:ext cx="11641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 failed run of the check for UNSAT gives no information about which properties have been verified or which execution paths have been verified.</a:t>
            </a:r>
          </a:p>
          <a:p>
            <a:endParaRPr lang="en-GB" sz="2800" dirty="0"/>
          </a:p>
          <a:p>
            <a:r>
              <a:rPr lang="en-GB" sz="2800" dirty="0" smtClean="0"/>
              <a:t>While a formula can be generated and checked separately per path and property, the number of such formulae grows exponentially with the program size.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072" y="1212088"/>
            <a:ext cx="1138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072" y="1212088"/>
            <a:ext cx="1138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number of steps</a:t>
            </a:r>
            <a:r>
              <a:rPr lang="en-GB" sz="2800" dirty="0" smtClean="0"/>
              <a:t> needed to prove a property should be independent of unrelated program parts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93441" y="2788472"/>
            <a:ext cx="216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m</a:t>
            </a:r>
            <a:r>
              <a:rPr lang="en-GB" sz="2400" b="1" dirty="0" smtClean="0">
                <a:latin typeface="Consolas" panose="020B0609020204030204" pitchFamily="49" charset="0"/>
              </a:rPr>
              <a:t>ethod </a:t>
            </a:r>
            <a:r>
              <a:rPr lang="en-GB" sz="2400" dirty="0" smtClean="0">
                <a:latin typeface="Consolas" panose="020B0609020204030204" pitchFamily="49" charset="0"/>
              </a:rPr>
              <a:t>p1()</a:t>
            </a: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T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S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assert </a:t>
            </a:r>
            <a:r>
              <a:rPr lang="en-GB" sz="24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GB" sz="2400" b="1" dirty="0" smtClean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521" y="2779900"/>
            <a:ext cx="216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m</a:t>
            </a:r>
            <a:r>
              <a:rPr lang="en-GB" sz="2400" b="1" dirty="0" smtClean="0">
                <a:latin typeface="Consolas" panose="020B0609020204030204" pitchFamily="49" charset="0"/>
              </a:rPr>
              <a:t>ethod </a:t>
            </a:r>
            <a:r>
              <a:rPr lang="en-GB" sz="2400" dirty="0" smtClean="0">
                <a:latin typeface="Consolas" panose="020B0609020204030204" pitchFamily="49" charset="0"/>
              </a:rPr>
              <a:t>p()</a:t>
            </a: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S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assert </a:t>
            </a:r>
            <a:r>
              <a:rPr lang="en-GB" sz="24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GB" sz="2400" b="1" dirty="0" smtClean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4641" y="2788472"/>
            <a:ext cx="2164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m</a:t>
            </a:r>
            <a:r>
              <a:rPr lang="en-GB" sz="2400" b="1" dirty="0" smtClean="0">
                <a:latin typeface="Consolas" panose="020B0609020204030204" pitchFamily="49" charset="0"/>
              </a:rPr>
              <a:t>ethod </a:t>
            </a:r>
            <a:r>
              <a:rPr lang="en-GB" sz="2400" dirty="0" smtClean="0">
                <a:latin typeface="Consolas" panose="020B0609020204030204" pitchFamily="49" charset="0"/>
              </a:rPr>
              <a:t>p2()</a:t>
            </a: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S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assert </a:t>
            </a:r>
            <a:r>
              <a:rPr lang="en-GB" sz="24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T</a:t>
            </a:r>
            <a:endParaRPr lang="en-GB" sz="2400" dirty="0">
              <a:latin typeface="Consolas" panose="020B0609020204030204" pitchFamily="49" charset="0"/>
            </a:endParaRP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assert </a:t>
            </a:r>
            <a:r>
              <a:rPr lang="en-GB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b="1" dirty="0">
                <a:latin typeface="Consolas" panose="020B0609020204030204" pitchFamily="49" charset="0"/>
              </a:rPr>
              <a:t>	</a:t>
            </a:r>
            <a:endParaRPr lang="en-GB" sz="2400" b="1" dirty="0" smtClean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8481" y="2788472"/>
            <a:ext cx="2479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m</a:t>
            </a:r>
            <a:r>
              <a:rPr lang="en-GB" sz="2400" b="1" dirty="0" smtClean="0">
                <a:latin typeface="Consolas" panose="020B0609020204030204" pitchFamily="49" charset="0"/>
              </a:rPr>
              <a:t>ethod </a:t>
            </a:r>
            <a:r>
              <a:rPr lang="en-GB" sz="2400" dirty="0" smtClean="0">
                <a:latin typeface="Consolas" panose="020B0609020204030204" pitchFamily="49" charset="0"/>
              </a:rPr>
              <a:t>p3()</a:t>
            </a: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if</a:t>
            </a:r>
            <a:r>
              <a:rPr lang="en-GB" sz="2400" dirty="0" smtClean="0">
                <a:latin typeface="Consolas" panose="020B0609020204030204" pitchFamily="49" charset="0"/>
              </a:rPr>
              <a:t> (*)</a:t>
            </a: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S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	assert </a:t>
            </a:r>
            <a:r>
              <a:rPr lang="en-GB" sz="24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else</a:t>
            </a:r>
          </a:p>
          <a:p>
            <a:pPr defTabSz="357188"/>
            <a:r>
              <a:rPr lang="en-GB" sz="2400" b="1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T</a:t>
            </a:r>
            <a:endParaRPr lang="en-GB" sz="2400" dirty="0">
              <a:latin typeface="Consolas" panose="020B0609020204030204" pitchFamily="49" charset="0"/>
            </a:endParaRPr>
          </a:p>
          <a:p>
            <a:pPr defTabSz="357188"/>
            <a:r>
              <a:rPr lang="en-GB" sz="2400" b="1" dirty="0" smtClean="0">
                <a:latin typeface="Consolas" panose="020B0609020204030204" pitchFamily="49" charset="0"/>
              </a:rPr>
              <a:t>		assert </a:t>
            </a:r>
            <a:r>
              <a:rPr lang="en-GB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GB" sz="2400" b="1" dirty="0">
                <a:latin typeface="Consolas" panose="020B0609020204030204" pitchFamily="49" charset="0"/>
              </a:rPr>
              <a:t>	</a:t>
            </a:r>
            <a:endParaRPr lang="en-GB" sz="2400" b="1" dirty="0" smtClean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192" y="5624758"/>
            <a:ext cx="1138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Proving the property </a:t>
            </a:r>
            <a:r>
              <a:rPr lang="en-GB" sz="28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GB" sz="2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/>
              <a:t>should </a:t>
            </a:r>
            <a:r>
              <a:rPr lang="en-GB" sz="2800" dirty="0" smtClean="0"/>
              <a:t>take the same number of steps in each of the above programs (assuming no preconditions) for any statements S,T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22072" y="1212088"/>
            <a:ext cx="1138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number of steps </a:t>
            </a:r>
            <a:r>
              <a:rPr lang="en-GB" sz="2800" dirty="0" smtClean="0"/>
              <a:t>needed to prove a property should be independent of unrelated program parts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2072" y="1212088"/>
            <a:ext cx="11382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number of steps </a:t>
            </a:r>
            <a:r>
              <a:rPr lang="en-GB" sz="2800" dirty="0" smtClean="0"/>
              <a:t>needed to prove a property should be independent of unrelated program parts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</a:t>
            </a:r>
            <a:r>
              <a:rPr lang="en-GB" sz="2800" b="1" dirty="0" smtClean="0"/>
              <a:t> run-time </a:t>
            </a:r>
            <a:r>
              <a:rPr lang="en-GB" sz="2800" dirty="0" smtClean="0"/>
              <a:t>of each step should be predictable - bounded by some function of the step number and size of the program, and should not increase too much with the step number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2072" y="1212088"/>
            <a:ext cx="113822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number of steps </a:t>
            </a:r>
            <a:r>
              <a:rPr lang="en-GB" sz="2800" dirty="0" smtClean="0"/>
              <a:t>needed to prove a property should be independent of unrelated program parts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run-time</a:t>
            </a:r>
            <a:r>
              <a:rPr lang="en-GB" sz="2800" dirty="0" smtClean="0"/>
              <a:t> of each step should be predictable - bounded by some function of the step number and size of the program, and should not increase too much with the step number</a:t>
            </a:r>
          </a:p>
          <a:p>
            <a:pPr>
              <a:tabLst>
                <a:tab pos="2692400" algn="l"/>
              </a:tabLst>
            </a:pPr>
            <a:endParaRPr lang="en-GB" sz="2800" dirty="0"/>
          </a:p>
          <a:p>
            <a:pPr>
              <a:tabLst>
                <a:tab pos="2692400" algn="l"/>
              </a:tabLst>
            </a:pPr>
            <a:r>
              <a:rPr lang="en-US" sz="2800" dirty="0"/>
              <a:t>DPLL/CDCL based provers (most SAT and SMT solvers) are based, essentially, on a DFS search for a model - hence less suitable for incremental search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US" sz="2800" dirty="0"/>
              <a:t>Time-limits, bounded decision depth, restarts and propositional abstraction cannot guarantee progress in polynomial </a:t>
            </a:r>
            <a:r>
              <a:rPr lang="en-US" sz="2800" dirty="0" smtClean="0"/>
              <a:t>time</a:t>
            </a:r>
            <a:endParaRPr lang="en-US" sz="2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2072" y="1212088"/>
            <a:ext cx="113822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2400" algn="l"/>
              </a:tabLst>
            </a:pPr>
            <a:r>
              <a:rPr lang="en-GB" sz="2800" dirty="0" smtClean="0"/>
              <a:t>A dependable incremental verifier should be predictable for the user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number of steps </a:t>
            </a:r>
            <a:r>
              <a:rPr lang="en-GB" sz="2800" dirty="0" smtClean="0"/>
              <a:t>needed to prove a property should be independent of unrelated program parts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692400" algn="l"/>
              </a:tabLst>
            </a:pPr>
            <a:r>
              <a:rPr lang="en-GB" sz="2800" dirty="0" smtClean="0"/>
              <a:t>The </a:t>
            </a:r>
            <a:r>
              <a:rPr lang="en-GB" sz="2800" b="1" dirty="0" smtClean="0"/>
              <a:t>run-time</a:t>
            </a:r>
            <a:r>
              <a:rPr lang="en-GB" sz="2800" dirty="0" smtClean="0"/>
              <a:t> of each step should be predictable - bounded by some function of the step number and size of the program, and should not increase too much with the step number</a:t>
            </a:r>
          </a:p>
          <a:p>
            <a:pPr>
              <a:tabLst>
                <a:tab pos="2692400" algn="l"/>
              </a:tabLst>
            </a:pPr>
            <a:endParaRPr lang="en-GB" sz="2800" dirty="0"/>
          </a:p>
          <a:p>
            <a:pPr>
              <a:tabLst>
                <a:tab pos="2692400" algn="l"/>
              </a:tabLst>
            </a:pPr>
            <a:r>
              <a:rPr lang="en-US" sz="2800" b="1" dirty="0" smtClean="0"/>
              <a:t>Idea</a:t>
            </a:r>
            <a:r>
              <a:rPr lang="en-US" sz="2800" dirty="0" smtClean="0"/>
              <a:t>: Use the </a:t>
            </a:r>
            <a:r>
              <a:rPr lang="en-US" sz="2800" b="1" dirty="0" smtClean="0"/>
              <a:t>derivation depth </a:t>
            </a:r>
            <a:r>
              <a:rPr lang="en-US" sz="2800" dirty="0" smtClean="0"/>
              <a:t>of a proof-DAG as the step number, in a logical calculus which has efficient automation.</a:t>
            </a:r>
          </a:p>
          <a:p>
            <a:pPr>
              <a:tabLst>
                <a:tab pos="2692400" algn="l"/>
              </a:tabLst>
            </a:pPr>
            <a:endParaRPr lang="en-GB" sz="2800" dirty="0" smtClean="0"/>
          </a:p>
          <a:p>
            <a:pPr>
              <a:tabLst>
                <a:tab pos="2692400" algn="l"/>
              </a:tabLst>
            </a:pPr>
            <a:r>
              <a:rPr lang="en-GB" sz="2800" dirty="0" smtClean="0"/>
              <a:t>The derivation depth of a property is stable under the addition of unrelated axioms and properties</a:t>
            </a:r>
            <a:endParaRPr lang="en-US" sz="2800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" y="953146"/>
            <a:ext cx="8315400" cy="3937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" y="2236519"/>
            <a:ext cx="7085145" cy="3354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40" y="1574654"/>
            <a:ext cx="6100800" cy="2888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61" y="3098290"/>
            <a:ext cx="6267627" cy="2967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21026" t="18490" r="21666" b="14730"/>
          <a:stretch/>
        </p:blipFill>
        <p:spPr>
          <a:xfrm>
            <a:off x="7758797" y="4582034"/>
            <a:ext cx="3346478" cy="2193553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7444" y="1298574"/>
            <a:ext cx="140605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z</a:t>
            </a:r>
            <a:r>
              <a:rPr lang="en-GB" dirty="0" smtClean="0">
                <a:latin typeface="Consolas" panose="020B0609020204030204" pitchFamily="49" charset="0"/>
              </a:rPr>
              <a:t>:=x+y</a:t>
            </a:r>
          </a:p>
        </p:txBody>
      </p:sp>
      <p:cxnSp>
        <p:nvCxnSpPr>
          <p:cNvPr id="10" name="Straight Arrow Connector 9"/>
          <p:cNvCxnSpPr>
            <a:stCxn id="5" idx="2"/>
            <a:endCxn id="40" idx="0"/>
          </p:cNvCxnSpPr>
          <p:nvPr/>
        </p:nvCxnSpPr>
        <p:spPr>
          <a:xfrm>
            <a:off x="9220470" y="1667906"/>
            <a:ext cx="1612360" cy="6721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25467" y="3877767"/>
            <a:ext cx="132707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/>
          <p:cNvCxnSpPr>
            <a:stCxn id="40" idx="2"/>
            <a:endCxn id="11" idx="0"/>
          </p:cNvCxnSpPr>
          <p:nvPr/>
        </p:nvCxnSpPr>
        <p:spPr>
          <a:xfrm flipH="1">
            <a:off x="9289004" y="2709435"/>
            <a:ext cx="1543826" cy="11683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68300" y="4989256"/>
            <a:ext cx="212906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latin typeface="Consolas" panose="020B0609020204030204" pitchFamily="49" charset="0"/>
              </a:rPr>
              <a:t>z+y</a:t>
            </a:r>
            <a:r>
              <a:rPr lang="en-GB" dirty="0" smtClean="0">
                <a:latin typeface="Consolas" panose="020B0609020204030204" pitchFamily="49" charset="0"/>
              </a:rPr>
              <a:t>&gt;x</a:t>
            </a:r>
            <a:endParaRPr lang="en-GB" dirty="0"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w:=z+y</a:t>
            </a:r>
          </a:p>
        </p:txBody>
      </p:sp>
      <p:cxnSp>
        <p:nvCxnSpPr>
          <p:cNvPr id="17" name="Straight Arrow Connector 16"/>
          <p:cNvCxnSpPr>
            <a:stCxn id="11" idx="2"/>
            <a:endCxn id="16" idx="0"/>
          </p:cNvCxnSpPr>
          <p:nvPr/>
        </p:nvCxnSpPr>
        <p:spPr>
          <a:xfrm>
            <a:off x="9289004" y="4247099"/>
            <a:ext cx="1543826" cy="7421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60846" y="6126298"/>
            <a:ext cx="199001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>
                <a:latin typeface="Consolas" panose="020B0609020204030204" pitchFamily="49" charset="0"/>
              </a:rPr>
              <a:t>assert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 smtClean="0">
                <a:latin typeface="Consolas" panose="020B0609020204030204" pitchFamily="49" charset="0"/>
              </a:rPr>
              <a:t>2w&lt;3z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/>
          <p:cNvCxnSpPr>
            <a:stCxn id="16" idx="2"/>
            <a:endCxn id="18" idx="0"/>
          </p:cNvCxnSpPr>
          <p:nvPr/>
        </p:nvCxnSpPr>
        <p:spPr>
          <a:xfrm flipH="1">
            <a:off x="9255853" y="5635587"/>
            <a:ext cx="1576977" cy="490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19915" y="4989255"/>
            <a:ext cx="195133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z&gt;0</a:t>
            </a:r>
          </a:p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w:=z+2x</a:t>
            </a:r>
          </a:p>
        </p:txBody>
      </p:sp>
      <p:cxnSp>
        <p:nvCxnSpPr>
          <p:cNvPr id="21" name="Straight Arrow Connector 20"/>
          <p:cNvCxnSpPr>
            <a:stCxn id="20" idx="2"/>
            <a:endCxn id="18" idx="0"/>
          </p:cNvCxnSpPr>
          <p:nvPr/>
        </p:nvCxnSpPr>
        <p:spPr>
          <a:xfrm>
            <a:off x="8095582" y="5635586"/>
            <a:ext cx="1160271" cy="4907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0" idx="0"/>
          </p:cNvCxnSpPr>
          <p:nvPr/>
        </p:nvCxnSpPr>
        <p:spPr>
          <a:xfrm flipH="1">
            <a:off x="8095582" y="4247099"/>
            <a:ext cx="1193422" cy="74215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5" idx="0"/>
          </p:cNvCxnSpPr>
          <p:nvPr/>
        </p:nvCxnSpPr>
        <p:spPr>
          <a:xfrm>
            <a:off x="9220470" y="1014602"/>
            <a:ext cx="0" cy="2839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1303" y="1020136"/>
            <a:ext cx="243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Observations</a:t>
            </a:r>
            <a:endParaRPr lang="en-US" sz="3200" dirty="0"/>
          </a:p>
        </p:txBody>
      </p:sp>
      <p:sp>
        <p:nvSpPr>
          <p:cNvPr id="25" name="Rectangle 24"/>
          <p:cNvSpPr/>
          <p:nvPr/>
        </p:nvSpPr>
        <p:spPr>
          <a:xfrm>
            <a:off x="9626386" y="1612432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latin typeface="Consolas" panose="020B0609020204030204" pitchFamily="49" charset="0"/>
              </a:rPr>
              <a:t>x&gt;y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flipH="1">
            <a:off x="8124519" y="1615991"/>
            <a:ext cx="645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119915" y="2340103"/>
            <a:ext cx="195133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x:=x+y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y:=x-y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x:=x-y</a:t>
            </a:r>
          </a:p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z&gt;=x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68300" y="2340103"/>
            <a:ext cx="2129060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45" name="Straight Arrow Connector 44"/>
          <p:cNvCxnSpPr>
            <a:stCxn id="5" idx="2"/>
            <a:endCxn id="36" idx="0"/>
          </p:cNvCxnSpPr>
          <p:nvPr/>
        </p:nvCxnSpPr>
        <p:spPr>
          <a:xfrm flipH="1">
            <a:off x="8095582" y="1667906"/>
            <a:ext cx="1124888" cy="6721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2"/>
            <a:endCxn id="11" idx="0"/>
          </p:cNvCxnSpPr>
          <p:nvPr/>
        </p:nvCxnSpPr>
        <p:spPr>
          <a:xfrm>
            <a:off x="8095582" y="3540432"/>
            <a:ext cx="1193422" cy="33733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flipH="1">
            <a:off x="7923608" y="4282588"/>
            <a:ext cx="855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y&gt;2x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 flipH="1">
            <a:off x="9960338" y="4282588"/>
            <a:ext cx="1012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 </a:t>
            </a:r>
            <a:r>
              <a:rPr lang="en-GB" dirty="0" smtClean="0">
                <a:latin typeface="Consolas" panose="020B0609020204030204" pitchFamily="49" charset="0"/>
              </a:rPr>
              <a:t>y&gt;2x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flipH="1">
            <a:off x="9314597" y="901505"/>
            <a:ext cx="1406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x&gt;0 </a:t>
            </a:r>
            <a:r>
              <a:rPr lang="en-GB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∧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y&gt;0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10" y="2958767"/>
            <a:ext cx="5038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onsolas" panose="020B0609020204030204" pitchFamily="49" charset="0"/>
              </a:rPr>
              <a:t>method</a:t>
            </a:r>
            <a:r>
              <a:rPr lang="en-GB" sz="2400" dirty="0" smtClean="0">
                <a:latin typeface="Consolas" panose="020B0609020204030204" pitchFamily="49" charset="0"/>
              </a:rPr>
              <a:t> p(</a:t>
            </a:r>
            <a:r>
              <a:rPr lang="en-GB" sz="2400" dirty="0" err="1" smtClean="0">
                <a:latin typeface="Consolas" panose="020B0609020204030204" pitchFamily="49" charset="0"/>
              </a:rPr>
              <a:t>x,y</a:t>
            </a:r>
            <a:r>
              <a:rPr lang="en-GB" sz="2400" dirty="0" smtClean="0">
                <a:latin typeface="Consolas" panose="020B0609020204030204" pitchFamily="49" charset="0"/>
              </a:rPr>
              <a:t> : </a:t>
            </a:r>
            <a:r>
              <a:rPr lang="en-GB" sz="2400" b="1" dirty="0" smtClean="0">
                <a:latin typeface="Consolas" panose="020B0609020204030204" pitchFamily="49" charset="0"/>
              </a:rPr>
              <a:t>ref</a:t>
            </a:r>
            <a:r>
              <a:rPr lang="en-GB" sz="2400" dirty="0" smtClean="0">
                <a:latin typeface="Consolas" panose="020B0609020204030204" pitchFamily="49" charset="0"/>
              </a:rPr>
              <a:t>)</a:t>
            </a:r>
          </a:p>
          <a:p>
            <a:pPr>
              <a:tabLst>
                <a:tab pos="355600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requires </a:t>
            </a:r>
            <a:r>
              <a:rPr lang="en-GB" sz="2400" dirty="0" smtClean="0">
                <a:latin typeface="Consolas" panose="020B0609020204030204" pitchFamily="49" charset="0"/>
              </a:rPr>
              <a:t>x&gt;0 &amp;&amp; y&gt;0</a:t>
            </a:r>
          </a:p>
          <a:p>
            <a:pPr>
              <a:tabLst>
                <a:tab pos="355600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z:=x+y</a:t>
            </a:r>
          </a:p>
          <a:p>
            <a:pPr>
              <a:tabLst>
                <a:tab pos="355600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if</a:t>
            </a:r>
            <a:r>
              <a:rPr lang="en-GB" sz="2400" dirty="0" smtClean="0">
                <a:latin typeface="Consolas" panose="020B0609020204030204" pitchFamily="49" charset="0"/>
              </a:rPr>
              <a:t> (x&gt;y) </a:t>
            </a:r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//swap</a:t>
            </a:r>
          </a:p>
          <a:p>
            <a:pPr>
              <a:tabLst>
                <a:tab pos="355600" algn="l"/>
                <a:tab pos="893763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	</a:t>
            </a:r>
            <a:r>
              <a:rPr lang="en-GB" sz="2400" dirty="0" smtClean="0">
                <a:latin typeface="Consolas" panose="020B0609020204030204" pitchFamily="49" charset="0"/>
              </a:rPr>
              <a:t>x:=x+y;y:=x-y;x:=x-y</a:t>
            </a:r>
          </a:p>
          <a:p>
            <a:pPr defTabSz="357188"/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>
                <a:latin typeface="Consolas" panose="020B0609020204030204" pitchFamily="49" charset="0"/>
              </a:rPr>
              <a:t>if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smtClean="0">
                <a:latin typeface="Consolas" panose="020B0609020204030204" pitchFamily="49" charset="0"/>
              </a:rPr>
              <a:t>(y&gt;2x)</a:t>
            </a:r>
            <a:endParaRPr lang="en-GB" sz="2400" dirty="0">
              <a:latin typeface="Consolas" panose="020B0609020204030204" pitchFamily="49" charset="0"/>
            </a:endParaRPr>
          </a:p>
          <a:p>
            <a:pPr defTabSz="357188">
              <a:tabLst>
                <a:tab pos="893763" algn="l"/>
              </a:tabLst>
            </a:pPr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assert</a:t>
            </a:r>
            <a:r>
              <a:rPr lang="en-GB" sz="2400" dirty="0" smtClean="0">
                <a:latin typeface="Consolas" panose="020B0609020204030204" pitchFamily="49" charset="0"/>
              </a:rPr>
              <a:t> z&gt;0; w:=z+2x	</a:t>
            </a:r>
          </a:p>
          <a:p>
            <a:pPr defTabSz="357188">
              <a:tabLst>
                <a:tab pos="355600" algn="l"/>
                <a:tab pos="893763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else</a:t>
            </a:r>
          </a:p>
          <a:p>
            <a:pPr defTabSz="357188">
              <a:tabLst>
                <a:tab pos="355600" algn="l"/>
                <a:tab pos="893763" algn="l"/>
              </a:tabLst>
            </a:pPr>
            <a:r>
              <a:rPr lang="en-GB" sz="2400" dirty="0">
                <a:latin typeface="Consolas" panose="020B0609020204030204" pitchFamily="49" charset="0"/>
              </a:rPr>
              <a:t>	</a:t>
            </a:r>
            <a:r>
              <a:rPr lang="en-GB" sz="2400" dirty="0" smtClean="0">
                <a:latin typeface="Consolas" panose="020B0609020204030204" pitchFamily="49" charset="0"/>
              </a:rPr>
              <a:t>	</a:t>
            </a:r>
            <a:r>
              <a:rPr lang="en-GB" sz="2400" b="1" dirty="0" smtClean="0">
                <a:latin typeface="Consolas" panose="020B0609020204030204" pitchFamily="49" charset="0"/>
              </a:rPr>
              <a:t>assert</a:t>
            </a:r>
            <a:r>
              <a:rPr lang="en-GB" sz="2400" dirty="0" smtClean="0">
                <a:latin typeface="Consolas" panose="020B0609020204030204" pitchFamily="49" charset="0"/>
              </a:rPr>
              <a:t> </a:t>
            </a:r>
            <a:r>
              <a:rPr lang="en-GB" sz="2400" dirty="0" err="1" smtClean="0">
                <a:latin typeface="Consolas" panose="020B0609020204030204" pitchFamily="49" charset="0"/>
              </a:rPr>
              <a:t>z+y</a:t>
            </a:r>
            <a:r>
              <a:rPr lang="en-GB" sz="2400" dirty="0" smtClean="0">
                <a:latin typeface="Consolas" panose="020B0609020204030204" pitchFamily="49" charset="0"/>
              </a:rPr>
              <a:t>&gt;0</a:t>
            </a:r>
            <a:r>
              <a:rPr lang="en-GB" sz="2400" dirty="0">
                <a:latin typeface="Consolas" panose="020B0609020204030204" pitchFamily="49" charset="0"/>
              </a:rPr>
              <a:t>; w:=</a:t>
            </a:r>
            <a:r>
              <a:rPr lang="en-GB" sz="2400" dirty="0" smtClean="0">
                <a:latin typeface="Consolas" panose="020B0609020204030204" pitchFamily="49" charset="0"/>
              </a:rPr>
              <a:t>z+y</a:t>
            </a:r>
            <a:r>
              <a:rPr lang="en-GB" sz="2400" dirty="0">
                <a:latin typeface="Consolas" panose="020B0609020204030204" pitchFamily="49" charset="0"/>
              </a:rPr>
              <a:t>	</a:t>
            </a:r>
          </a:p>
          <a:p>
            <a:pPr lvl="1" defTabSz="357188"/>
            <a:r>
              <a:rPr lang="en-GB" sz="2400" b="1" dirty="0" smtClean="0">
                <a:latin typeface="Consolas" panose="020B0609020204030204" pitchFamily="49" charset="0"/>
              </a:rPr>
              <a:t>assert</a:t>
            </a:r>
            <a:r>
              <a:rPr lang="en-GB" sz="2400" dirty="0" smtClean="0">
                <a:latin typeface="Consolas" panose="020B0609020204030204" pitchFamily="49" charset="0"/>
              </a:rPr>
              <a:t> 2w&lt;3z</a:t>
            </a:r>
            <a:endParaRPr lang="en-US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05341" y="1229918"/>
            <a:ext cx="67968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Observation: </a:t>
            </a:r>
            <a:r>
              <a:rPr lang="en-GB" sz="2800" dirty="0" smtClean="0"/>
              <a:t>The proof</a:t>
            </a:r>
            <a:r>
              <a:rPr lang="en-GB" sz="2800" b="1" dirty="0" smtClean="0"/>
              <a:t> </a:t>
            </a:r>
            <a:r>
              <a:rPr lang="en-GB" sz="2800" dirty="0" smtClean="0"/>
              <a:t>of each assertion</a:t>
            </a:r>
          </a:p>
          <a:p>
            <a:r>
              <a:rPr lang="en-GB" sz="2800" dirty="0" smtClean="0"/>
              <a:t>Depends only on statements in predecessors.</a:t>
            </a:r>
          </a:p>
          <a:p>
            <a:r>
              <a:rPr lang="en-GB" sz="2000" dirty="0" smtClean="0"/>
              <a:t>Proof search for each property should only consider the relevant statements.</a:t>
            </a:r>
          </a:p>
          <a:p>
            <a:endParaRPr lang="en-US" sz="2000" dirty="0"/>
          </a:p>
        </p:txBody>
      </p:sp>
      <p:sp>
        <p:nvSpPr>
          <p:cNvPr id="45" name="Rounded Rectangle 44"/>
          <p:cNvSpPr/>
          <p:nvPr/>
        </p:nvSpPr>
        <p:spPr>
          <a:xfrm>
            <a:off x="7181306" y="3228048"/>
            <a:ext cx="1444161" cy="223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517444" y="1298574"/>
            <a:ext cx="140605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z</a:t>
            </a:r>
            <a:r>
              <a:rPr lang="en-GB" dirty="0" smtClean="0">
                <a:latin typeface="Consolas" panose="020B0609020204030204" pitchFamily="49" charset="0"/>
              </a:rPr>
              <a:t>:=x+y</a:t>
            </a:r>
          </a:p>
        </p:txBody>
      </p:sp>
      <p:cxnSp>
        <p:nvCxnSpPr>
          <p:cNvPr id="48" name="Straight Arrow Connector 47"/>
          <p:cNvCxnSpPr>
            <a:stCxn id="47" idx="2"/>
            <a:endCxn id="63" idx="0"/>
          </p:cNvCxnSpPr>
          <p:nvPr/>
        </p:nvCxnSpPr>
        <p:spPr>
          <a:xfrm>
            <a:off x="9220470" y="1667906"/>
            <a:ext cx="1612360" cy="672197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625467" y="3877767"/>
            <a:ext cx="1327073" cy="3693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Straight Arrow Connector 49"/>
          <p:cNvCxnSpPr>
            <a:stCxn id="63" idx="2"/>
            <a:endCxn id="49" idx="0"/>
          </p:cNvCxnSpPr>
          <p:nvPr/>
        </p:nvCxnSpPr>
        <p:spPr>
          <a:xfrm flipH="1">
            <a:off x="9289004" y="2709435"/>
            <a:ext cx="1543826" cy="1168332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768300" y="4989256"/>
            <a:ext cx="2129060" cy="64633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 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z+y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&gt;x</a:t>
            </a:r>
          </a:p>
          <a:p>
            <a:pPr defTabSz="357188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w:=z+y</a:t>
            </a:r>
          </a:p>
        </p:txBody>
      </p:sp>
      <p:cxnSp>
        <p:nvCxnSpPr>
          <p:cNvPr id="52" name="Straight Arrow Connector 51"/>
          <p:cNvCxnSpPr>
            <a:stCxn id="49" idx="2"/>
            <a:endCxn id="51" idx="0"/>
          </p:cNvCxnSpPr>
          <p:nvPr/>
        </p:nvCxnSpPr>
        <p:spPr>
          <a:xfrm>
            <a:off x="9289004" y="4247099"/>
            <a:ext cx="1543826" cy="742157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60846" y="6126298"/>
            <a:ext cx="1990013" cy="3693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</a:t>
            </a:r>
            <a:r>
              <a:rPr lang="en-GB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2w&lt;3z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Straight Arrow Connector 53"/>
          <p:cNvCxnSpPr>
            <a:stCxn id="51" idx="2"/>
            <a:endCxn id="53" idx="0"/>
          </p:cNvCxnSpPr>
          <p:nvPr/>
        </p:nvCxnSpPr>
        <p:spPr>
          <a:xfrm flipH="1">
            <a:off x="9255853" y="5635587"/>
            <a:ext cx="1576977" cy="490711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25161" y="4989255"/>
            <a:ext cx="1946087" cy="64633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z&gt;0</a:t>
            </a:r>
          </a:p>
          <a:p>
            <a:pPr defTabSz="357188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w:=z+2x</a:t>
            </a:r>
          </a:p>
        </p:txBody>
      </p:sp>
      <p:cxnSp>
        <p:nvCxnSpPr>
          <p:cNvPr id="56" name="Straight Arrow Connector 55"/>
          <p:cNvCxnSpPr>
            <a:stCxn id="55" idx="2"/>
            <a:endCxn id="53" idx="0"/>
          </p:cNvCxnSpPr>
          <p:nvPr/>
        </p:nvCxnSpPr>
        <p:spPr>
          <a:xfrm>
            <a:off x="8098205" y="5635586"/>
            <a:ext cx="1157648" cy="490712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9" idx="2"/>
            <a:endCxn id="55" idx="0"/>
          </p:cNvCxnSpPr>
          <p:nvPr/>
        </p:nvCxnSpPr>
        <p:spPr>
          <a:xfrm flipH="1">
            <a:off x="8098205" y="4247099"/>
            <a:ext cx="1190799" cy="742156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7" idx="0"/>
          </p:cNvCxnSpPr>
          <p:nvPr/>
        </p:nvCxnSpPr>
        <p:spPr>
          <a:xfrm>
            <a:off x="9220470" y="1014602"/>
            <a:ext cx="0" cy="2839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626386" y="1612432"/>
            <a:ext cx="7473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x&gt;y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flipH="1">
            <a:off x="8124519" y="1615991"/>
            <a:ext cx="645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119915" y="2340103"/>
            <a:ext cx="195133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x:=x+y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y:=x-y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x:=x-y</a:t>
            </a:r>
          </a:p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z&gt;=x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768300" y="2340103"/>
            <a:ext cx="2129060" cy="3693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Straight Arrow Connector 63"/>
          <p:cNvCxnSpPr>
            <a:stCxn id="47" idx="2"/>
            <a:endCxn id="62" idx="0"/>
          </p:cNvCxnSpPr>
          <p:nvPr/>
        </p:nvCxnSpPr>
        <p:spPr>
          <a:xfrm flipH="1">
            <a:off x="8095582" y="1667906"/>
            <a:ext cx="1124888" cy="6721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2" idx="2"/>
            <a:endCxn id="49" idx="0"/>
          </p:cNvCxnSpPr>
          <p:nvPr/>
        </p:nvCxnSpPr>
        <p:spPr>
          <a:xfrm>
            <a:off x="8095582" y="3540432"/>
            <a:ext cx="1193422" cy="337335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flipH="1">
            <a:off x="7923608" y="4282588"/>
            <a:ext cx="85595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y&gt;2x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 flipH="1">
            <a:off x="9960338" y="4282588"/>
            <a:ext cx="101246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¬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y&gt;2x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9314597" y="901505"/>
            <a:ext cx="1406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x&gt;0 </a:t>
            </a:r>
            <a:r>
              <a:rPr lang="en-GB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∧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y&gt;0</a:t>
            </a:r>
            <a:endParaRPr lang="en-US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46801190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32239791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05341" y="1229918"/>
            <a:ext cx="68232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Observation: 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proof</a:t>
            </a:r>
            <a:r>
              <a:rPr lang="en-GB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each assertion</a:t>
            </a:r>
          </a:p>
          <a:p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Depends only on statements in predecessors.</a:t>
            </a:r>
          </a:p>
          <a:p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Proof search for each property should only consider the relevant statements.</a:t>
            </a:r>
          </a:p>
          <a:p>
            <a:endParaRPr lang="en-GB" sz="2000" b="1" dirty="0" smtClean="0"/>
          </a:p>
          <a:p>
            <a:r>
              <a:rPr lang="en-GB" sz="2800" b="1" dirty="0" smtClean="0"/>
              <a:t>Observation</a:t>
            </a:r>
            <a:r>
              <a:rPr lang="en-GB" sz="2800" b="1" dirty="0"/>
              <a:t>: </a:t>
            </a:r>
            <a:r>
              <a:rPr lang="en-GB" sz="2800" dirty="0" smtClean="0"/>
              <a:t>If the proofs of two properties share a lemma, that lemma often holds at a common predecessor.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</a:rPr>
              <a:t>Proof search should try to produce lemmas at the earliest point in which they hold.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</a:rPr>
              <a:t>Similarly, proofs for the same property on different paths should try to share lemmas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17444" y="1298574"/>
            <a:ext cx="140605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z</a:t>
            </a:r>
            <a:r>
              <a:rPr lang="en-GB" dirty="0" smtClean="0">
                <a:latin typeface="Consolas" panose="020B0609020204030204" pitchFamily="49" charset="0"/>
              </a:rPr>
              <a:t>:=x+y</a:t>
            </a:r>
          </a:p>
        </p:txBody>
      </p:sp>
      <p:cxnSp>
        <p:nvCxnSpPr>
          <p:cNvPr id="27" name="Straight Arrow Connector 26"/>
          <p:cNvCxnSpPr>
            <a:stCxn id="26" idx="2"/>
            <a:endCxn id="43" idx="0"/>
          </p:cNvCxnSpPr>
          <p:nvPr/>
        </p:nvCxnSpPr>
        <p:spPr>
          <a:xfrm>
            <a:off x="9220470" y="1667906"/>
            <a:ext cx="1612360" cy="6721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25467" y="3877767"/>
            <a:ext cx="132707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>
            <a:stCxn id="43" idx="2"/>
            <a:endCxn id="28" idx="0"/>
          </p:cNvCxnSpPr>
          <p:nvPr/>
        </p:nvCxnSpPr>
        <p:spPr>
          <a:xfrm flipH="1">
            <a:off x="9289004" y="2709435"/>
            <a:ext cx="1543826" cy="11683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8300" y="4989256"/>
            <a:ext cx="212906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 </a:t>
            </a:r>
            <a:r>
              <a:rPr lang="en-GB" dirty="0" err="1" smtClean="0">
                <a:latin typeface="Consolas" panose="020B0609020204030204" pitchFamily="49" charset="0"/>
              </a:rPr>
              <a:t>z+y</a:t>
            </a:r>
            <a:r>
              <a:rPr lang="en-GB" dirty="0" smtClean="0">
                <a:latin typeface="Consolas" panose="020B0609020204030204" pitchFamily="49" charset="0"/>
              </a:rPr>
              <a:t>&gt;=x</a:t>
            </a:r>
            <a:endParaRPr lang="en-GB" dirty="0"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w:=z+y</a:t>
            </a:r>
          </a:p>
        </p:txBody>
      </p:sp>
      <p:cxnSp>
        <p:nvCxnSpPr>
          <p:cNvPr id="31" name="Straight Arrow Connector 30"/>
          <p:cNvCxnSpPr>
            <a:stCxn id="28" idx="2"/>
            <a:endCxn id="30" idx="0"/>
          </p:cNvCxnSpPr>
          <p:nvPr/>
        </p:nvCxnSpPr>
        <p:spPr>
          <a:xfrm>
            <a:off x="9289004" y="4247099"/>
            <a:ext cx="1543826" cy="7421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60846" y="6126298"/>
            <a:ext cx="199001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>
                <a:latin typeface="Consolas" panose="020B0609020204030204" pitchFamily="49" charset="0"/>
              </a:rPr>
              <a:t>assert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 smtClean="0">
                <a:latin typeface="Consolas" panose="020B0609020204030204" pitchFamily="49" charset="0"/>
              </a:rPr>
              <a:t>2w&lt;3z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33" name="Straight Arrow Connector 32"/>
          <p:cNvCxnSpPr>
            <a:stCxn id="30" idx="2"/>
            <a:endCxn id="32" idx="0"/>
          </p:cNvCxnSpPr>
          <p:nvPr/>
        </p:nvCxnSpPr>
        <p:spPr>
          <a:xfrm flipH="1">
            <a:off x="9255853" y="5635587"/>
            <a:ext cx="1576977" cy="490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1" idx="2"/>
            <a:endCxn id="32" idx="0"/>
          </p:cNvCxnSpPr>
          <p:nvPr/>
        </p:nvCxnSpPr>
        <p:spPr>
          <a:xfrm>
            <a:off x="8095582" y="5635586"/>
            <a:ext cx="1160271" cy="4907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2"/>
            <a:endCxn id="51" idx="0"/>
          </p:cNvCxnSpPr>
          <p:nvPr/>
        </p:nvCxnSpPr>
        <p:spPr>
          <a:xfrm flipH="1">
            <a:off x="8095582" y="4247099"/>
            <a:ext cx="1193422" cy="74215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6" idx="0"/>
          </p:cNvCxnSpPr>
          <p:nvPr/>
        </p:nvCxnSpPr>
        <p:spPr>
          <a:xfrm>
            <a:off x="9220470" y="1014602"/>
            <a:ext cx="0" cy="2839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626386" y="1612432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latin typeface="Consolas" panose="020B0609020204030204" pitchFamily="49" charset="0"/>
              </a:rPr>
              <a:t>x&gt;y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flipH="1">
            <a:off x="8124519" y="1615991"/>
            <a:ext cx="645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119915" y="2340103"/>
            <a:ext cx="195133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latin typeface="Consolas" panose="020B0609020204030204" pitchFamily="49" charset="0"/>
              </a:rPr>
              <a:t>x:=x+y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y:=x-y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x:=x-y</a:t>
            </a:r>
          </a:p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z&gt;=x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68300" y="2340103"/>
            <a:ext cx="2129060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b="1" dirty="0"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/>
          <p:cNvCxnSpPr>
            <a:stCxn id="26" idx="2"/>
            <a:endCxn id="42" idx="0"/>
          </p:cNvCxnSpPr>
          <p:nvPr/>
        </p:nvCxnSpPr>
        <p:spPr>
          <a:xfrm flipH="1">
            <a:off x="8095582" y="1667906"/>
            <a:ext cx="1124888" cy="6721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  <a:endCxn id="28" idx="0"/>
          </p:cNvCxnSpPr>
          <p:nvPr/>
        </p:nvCxnSpPr>
        <p:spPr>
          <a:xfrm>
            <a:off x="8095582" y="3540432"/>
            <a:ext cx="1193422" cy="33733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 flipH="1">
            <a:off x="7923608" y="4282588"/>
            <a:ext cx="855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y&gt;2x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flipH="1">
            <a:off x="9960338" y="4282588"/>
            <a:ext cx="1012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¬ </a:t>
            </a:r>
            <a:r>
              <a:rPr lang="en-GB" dirty="0" smtClean="0">
                <a:latin typeface="Consolas" panose="020B0609020204030204" pitchFamily="49" charset="0"/>
              </a:rPr>
              <a:t>y&gt;2x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flipH="1">
            <a:off x="9314597" y="901505"/>
            <a:ext cx="1406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x&gt;0 </a:t>
            </a:r>
            <a:r>
              <a:rPr lang="en-GB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∧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y&gt;0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7181306" y="5070711"/>
            <a:ext cx="1444161" cy="223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9823011" y="5066789"/>
            <a:ext cx="1732593" cy="231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5252" y="3923933"/>
                <a:ext cx="598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b="0" dirty="0" smtClean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252" y="3923933"/>
                <a:ext cx="598690" cy="276999"/>
              </a:xfrm>
              <a:prstGeom prst="rect">
                <a:avLst/>
              </a:prstGeom>
              <a:blipFill>
                <a:blip r:embed="rId13"/>
                <a:stretch>
                  <a:fillRect l="-10204" r="-408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119915" y="4989255"/>
            <a:ext cx="195133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z&gt;0</a:t>
            </a:r>
          </a:p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w:=z+2x</a:t>
            </a: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3092893180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279357696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" y="1087120"/>
            <a:ext cx="11673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Our algorithm works as follows: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We transform the program to a passive form with only </a:t>
            </a:r>
            <a:r>
              <a:rPr lang="en-GB" sz="2800" b="1" dirty="0" smtClean="0"/>
              <a:t>assume </a:t>
            </a:r>
            <a:r>
              <a:rPr lang="en-GB" sz="2800" dirty="0" smtClean="0"/>
              <a:t>statements at each basic block, so that each basic block is unordered – each basic block is essentially a set of clauses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24716" y="4721114"/>
            <a:ext cx="195133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b="1" dirty="0" smtClean="0">
                <a:latin typeface="Consolas" panose="020B0609020204030204" pitchFamily="49" charset="0"/>
              </a:rPr>
              <a:t>assume</a:t>
            </a:r>
            <a:r>
              <a:rPr lang="en-GB" dirty="0" smtClean="0">
                <a:latin typeface="Consolas" panose="020B0609020204030204" pitchFamily="49" charset="0"/>
              </a:rPr>
              <a:t> x</a:t>
            </a:r>
            <a:r>
              <a:rPr lang="en-GB" baseline="-25000" dirty="0" smtClean="0">
                <a:latin typeface="Consolas" panose="020B0609020204030204" pitchFamily="49" charset="0"/>
              </a:rPr>
              <a:t>0</a:t>
            </a:r>
            <a:r>
              <a:rPr lang="en-GB" dirty="0" smtClean="0"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b="1" dirty="0" smtClean="0">
                <a:latin typeface="Consolas" panose="020B0609020204030204" pitchFamily="49" charset="0"/>
              </a:rPr>
              <a:t>assert</a:t>
            </a:r>
            <a:r>
              <a:rPr lang="en-GB" dirty="0" smtClean="0">
                <a:latin typeface="Consolas" panose="020B0609020204030204" pitchFamily="49" charset="0"/>
              </a:rPr>
              <a:t> x</a:t>
            </a:r>
            <a:r>
              <a:rPr lang="en-GB" baseline="-25000" dirty="0">
                <a:latin typeface="Consolas" panose="020B0609020204030204" pitchFamily="49" charset="0"/>
              </a:rPr>
              <a:t>0</a:t>
            </a:r>
            <a:r>
              <a:rPr lang="en-GB" dirty="0" smtClean="0">
                <a:latin typeface="Consolas" panose="020B0609020204030204" pitchFamily="49" charset="0"/>
              </a:rPr>
              <a:t>&lt;10</a:t>
            </a:r>
          </a:p>
          <a:p>
            <a:pPr defTabSz="357188"/>
            <a:r>
              <a:rPr lang="en-GB" b="1" dirty="0">
                <a:latin typeface="Consolas" panose="020B0609020204030204" pitchFamily="49" charset="0"/>
              </a:rPr>
              <a:t>assume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y</a:t>
            </a:r>
            <a:r>
              <a:rPr lang="en-GB" baseline="-25000" dirty="0" smtClean="0">
                <a:latin typeface="Consolas" panose="020B0609020204030204" pitchFamily="49" charset="0"/>
              </a:rPr>
              <a:t>0</a:t>
            </a:r>
            <a:r>
              <a:rPr lang="en-GB" dirty="0" smtClean="0">
                <a:latin typeface="Consolas" panose="020B0609020204030204" pitchFamily="49" charset="0"/>
              </a:rPr>
              <a:t>=7</a:t>
            </a:r>
          </a:p>
          <a:p>
            <a:pPr defTabSz="357188"/>
            <a:r>
              <a:rPr lang="en-GB" b="1" dirty="0">
                <a:latin typeface="Consolas" panose="020B0609020204030204" pitchFamily="49" charset="0"/>
              </a:rPr>
              <a:t>assume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x</a:t>
            </a:r>
            <a:r>
              <a:rPr lang="en-GB" baseline="-25000" dirty="0" smtClean="0">
                <a:latin typeface="Consolas" panose="020B0609020204030204" pitchFamily="49" charset="0"/>
              </a:rPr>
              <a:t>0</a:t>
            </a:r>
            <a:r>
              <a:rPr lang="en-GB" dirty="0" smtClean="0">
                <a:latin typeface="Consolas" panose="020B0609020204030204" pitchFamily="49" charset="0"/>
              </a:rPr>
              <a:t>&lt;y</a:t>
            </a:r>
            <a:r>
              <a:rPr lang="en-GB" baseline="-25000" dirty="0" smtClean="0">
                <a:latin typeface="Consolas" panose="020B0609020204030204" pitchFamily="49" charset="0"/>
              </a:rPr>
              <a:t>0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01195" y="4351783"/>
            <a:ext cx="195133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=5</a:t>
            </a:r>
            <a:endParaRPr lang="en-GB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436395" y="5083303"/>
            <a:ext cx="195133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&lt;10</a:t>
            </a:r>
            <a:endParaRPr lang="en-GB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01195" y="5686075"/>
            <a:ext cx="195133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=7</a:t>
            </a:r>
          </a:p>
          <a:p>
            <a:pPr defTabSz="357188"/>
            <a:r>
              <a:rPr lang="en-GB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&lt;y</a:t>
            </a:r>
            <a:r>
              <a:rPr lang="en-GB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GB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>
            <a:off x="8176862" y="4721115"/>
            <a:ext cx="2235200" cy="36218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8176862" y="4721115"/>
            <a:ext cx="0" cy="9649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3840" y="4721115"/>
            <a:ext cx="195133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latin typeface="Consolas" panose="020B0609020204030204" pitchFamily="49" charset="0"/>
              </a:rPr>
              <a:t>x:=5</a:t>
            </a:r>
          </a:p>
          <a:p>
            <a:pPr defTabSz="357188"/>
            <a:r>
              <a:rPr lang="en-GB" b="1" dirty="0" smtClean="0">
                <a:latin typeface="Consolas" panose="020B0609020204030204" pitchFamily="49" charset="0"/>
              </a:rPr>
              <a:t>assert</a:t>
            </a:r>
            <a:r>
              <a:rPr lang="en-GB" dirty="0" smtClean="0">
                <a:latin typeface="Consolas" panose="020B0609020204030204" pitchFamily="49" charset="0"/>
              </a:rPr>
              <a:t> x&lt;10</a:t>
            </a:r>
          </a:p>
          <a:p>
            <a:pPr defTabSz="357188"/>
            <a:r>
              <a:rPr lang="en-GB" dirty="0">
                <a:latin typeface="Consolas" panose="020B0609020204030204" pitchFamily="49" charset="0"/>
              </a:rPr>
              <a:t>y</a:t>
            </a:r>
            <a:r>
              <a:rPr lang="en-GB" dirty="0" smtClean="0">
                <a:latin typeface="Consolas" panose="020B0609020204030204" pitchFamily="49" charset="0"/>
              </a:rPr>
              <a:t>:=7</a:t>
            </a:r>
            <a:endParaRPr lang="en-GB" dirty="0">
              <a:latin typeface="Consolas" panose="020B0609020204030204" pitchFamily="49" charset="0"/>
            </a:endParaRPr>
          </a:p>
          <a:p>
            <a:pPr defTabSz="357188"/>
            <a:r>
              <a:rPr lang="en-GB" b="1" dirty="0" smtClean="0">
                <a:latin typeface="Consolas" panose="020B0609020204030204" pitchFamily="49" charset="0"/>
              </a:rPr>
              <a:t>assume</a:t>
            </a:r>
            <a:r>
              <a:rPr lang="en-GB" dirty="0" smtClean="0">
                <a:latin typeface="Consolas" panose="020B0609020204030204" pitchFamily="49" charset="0"/>
              </a:rPr>
              <a:t> x&lt;y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2476030" y="5032503"/>
            <a:ext cx="70675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504245" y="5083303"/>
            <a:ext cx="122221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092893180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913522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" y="1087120"/>
            <a:ext cx="116738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Our algorithm works as follows: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We transform the program to a passive form with only </a:t>
            </a:r>
            <a:r>
              <a:rPr lang="en-GB" sz="2800" b="1" dirty="0" smtClean="0"/>
              <a:t>assume </a:t>
            </a:r>
            <a:r>
              <a:rPr lang="en-GB" sz="2800" dirty="0" smtClean="0"/>
              <a:t>statements at each basic block, so that each basic block is unordered – each basic block is essentially a set of clauses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Each basic block maintains a local theorem prover, that infers new clauses for that block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7201195" y="5686075"/>
            <a:ext cx="1951333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=7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&lt;y</a:t>
            </a:r>
            <a:r>
              <a:rPr lang="en-GB" baseline="-250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GB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GB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92893180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3522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" y="1087120"/>
            <a:ext cx="1167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Our algorithm works as follows: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We transform the program to a passive form with only </a:t>
            </a:r>
            <a:r>
              <a:rPr lang="en-GB" sz="2800" b="1" dirty="0" smtClean="0"/>
              <a:t>assume </a:t>
            </a:r>
            <a:r>
              <a:rPr lang="en-GB" sz="2800" dirty="0" smtClean="0"/>
              <a:t>statements at each basic block, so that each basic block is unordered – each basic block is essentially a set of clauses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basic block maintains a local theorem prover, that infers new clauses for that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Each prover performs inferences on its own set of clauses, and can further request clauses from its predecessors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4149318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32965" y="1307952"/>
            <a:ext cx="43601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    s[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]=t</a:t>
            </a:r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</a:t>
            </a:r>
          </a:p>
          <a:p>
            <a:pPr defTabSz="357188"/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(C ∨ s[</a:t>
            </a:r>
            <a:r>
              <a:rPr lang="en-GB" sz="2400" dirty="0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]=t 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D)</a:t>
            </a:r>
            <a:r>
              <a:rPr lang="el-GR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    s[</a:t>
            </a:r>
            <a:r>
              <a:rPr lang="en-GB" sz="2400" u="sng" dirty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t </a:t>
            </a:r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</a:t>
            </a:r>
          </a:p>
          <a:p>
            <a:pPr defTabSz="357188"/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(C ∨ s[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t 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D)</a:t>
            </a:r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US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US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endParaRPr lang="en-GB" sz="2400" u="sng" dirty="0" smtClean="0">
              <a:solidFill>
                <a:srgbClr val="FF0000"/>
              </a:solidFill>
              <a:uFill>
                <a:solidFill>
                  <a:srgbClr val="0070C0"/>
                </a:solidFill>
              </a:u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C</a:t>
            </a:r>
            <a:r>
              <a:rPr lang="el-GR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GB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=t 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</a:t>
            </a:r>
            <a:r>
              <a:rPr lang="en-GB" sz="2400" u="sng" dirty="0" smtClean="0">
                <a:solidFill>
                  <a:schemeClr val="bg1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a</a:t>
            </a:r>
            <a:endParaRPr lang="en-GB" sz="2400" u="sng" dirty="0">
              <a:solidFill>
                <a:schemeClr val="bg1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t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)</a:t>
            </a:r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=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mgu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,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)</a:t>
            </a:r>
          </a:p>
          <a:p>
            <a:pPr defTabSz="357188"/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,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maximal</a:t>
            </a:r>
            <a:endParaRPr lang="en-GB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192" y="1201928"/>
            <a:ext cx="48828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Superposition is a </a:t>
            </a:r>
            <a:r>
              <a:rPr lang="en-US" sz="2800" dirty="0" err="1" smtClean="0"/>
              <a:t>refutationally</a:t>
            </a:r>
            <a:r>
              <a:rPr lang="en-US" sz="2800" dirty="0" smtClean="0"/>
              <a:t> complete calculus for FOL – implemented in many automated theorem provers.</a:t>
            </a:r>
          </a:p>
          <a:p>
            <a:endParaRPr lang="en-GB" sz="2800" dirty="0"/>
          </a:p>
          <a:p>
            <a:r>
              <a:rPr lang="en-GB" sz="2800" dirty="0" smtClean="0"/>
              <a:t>It is efficient for equality and quantifier reasoning, but weak on propositional reasoning.</a:t>
            </a:r>
          </a:p>
          <a:p>
            <a:endParaRPr lang="en-GB" sz="2800" dirty="0"/>
          </a:p>
          <a:p>
            <a:r>
              <a:rPr lang="en-GB" sz="2800" dirty="0" smtClean="0"/>
              <a:t>Has not been used as effectively as SMT for verification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751122" y="6387068"/>
            <a:ext cx="239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[BachmairGanzinger90]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3192" y="1201928"/>
            <a:ext cx="4882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Superposition is parameterized by a term ordering which is total on ground terms.</a:t>
            </a:r>
          </a:p>
          <a:p>
            <a:endParaRPr lang="en-GB" sz="2800" dirty="0"/>
          </a:p>
          <a:p>
            <a:endParaRPr lang="en-US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332965" y="1307952"/>
            <a:ext cx="43601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7188"/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    s[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]=t</a:t>
            </a:r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</a:t>
            </a:r>
          </a:p>
          <a:p>
            <a:pPr defTabSz="357188"/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(C ∨ s[</a:t>
            </a:r>
            <a:r>
              <a:rPr lang="en-GB" sz="2400" dirty="0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]=t 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D)</a:t>
            </a:r>
            <a:r>
              <a:rPr lang="el-GR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    s[</a:t>
            </a:r>
            <a:r>
              <a:rPr lang="en-GB" sz="2400" u="sng" dirty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t </a:t>
            </a:r>
            <a:r>
              <a:rPr lang="en-GB" sz="2400" u="sng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</a:t>
            </a:r>
          </a:p>
          <a:p>
            <a:pPr defTabSz="357188"/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(C ∨ s[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]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t 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∨ D)</a:t>
            </a:r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US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US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endParaRPr lang="en-GB" sz="2400" u="sng" dirty="0" smtClean="0">
              <a:solidFill>
                <a:srgbClr val="FF0000"/>
              </a:solidFill>
              <a:uFill>
                <a:solidFill>
                  <a:srgbClr val="0070C0"/>
                </a:solidFill>
              </a:u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  C</a:t>
            </a:r>
            <a:r>
              <a:rPr lang="el-GR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GB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C </a:t>
            </a:r>
            <a:r>
              <a:rPr lang="en-GB" sz="2400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=t ∨ </a:t>
            </a:r>
            <a:r>
              <a:rPr lang="en-GB" sz="2400" u="sng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 </a:t>
            </a:r>
            <a:r>
              <a:rPr lang="en-GB" sz="2400" u="sng" dirty="0" smtClean="0">
                <a:solidFill>
                  <a:schemeClr val="bg1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a</a:t>
            </a:r>
            <a:endParaRPr lang="en-GB" sz="2400" u="sng" dirty="0">
              <a:solidFill>
                <a:schemeClr val="bg1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C </a:t>
            </a:r>
            <a:r>
              <a:rPr lang="en-GB" sz="24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r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</a:rPr>
              <a:t>≠</a:t>
            </a:r>
            <a:r>
              <a:rPr lang="en-GB" sz="2400" dirty="0" err="1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t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 </a:t>
            </a:r>
            <a:r>
              <a:rPr lang="en-GB" sz="24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∨ </a:t>
            </a:r>
            <a:r>
              <a:rPr lang="en-GB" sz="2400" dirty="0" smtClean="0">
                <a:solidFill>
                  <a:srgbClr val="FF000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GB" sz="2400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onsolas" panose="020B0609020204030204" pitchFamily="49" charset="0"/>
                <a:cs typeface="Lucida Sans Unicode" panose="020B0602030504020204" pitchFamily="34" charset="0"/>
              </a:rPr>
              <a:t>=r</a:t>
            </a:r>
            <a:r>
              <a:rPr lang="en-GB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)</a:t>
            </a:r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endParaRPr lang="en-GB" sz="2400" dirty="0" smtClean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  <a:p>
            <a:pPr defTabSz="357188"/>
            <a:r>
              <a:rPr lang="el-GR" sz="2400" dirty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σ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=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mgu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,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)</a:t>
            </a:r>
          </a:p>
          <a:p>
            <a:pPr defTabSz="357188"/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l</a:t>
            </a:r>
            <a:r>
              <a:rPr lang="en-US" sz="2400" dirty="0" err="1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,</a:t>
            </a:r>
            <a:r>
              <a:rPr lang="en-US" sz="2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m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Lucida Sans Unicode" panose="020B0602030504020204" pitchFamily="34" charset="0"/>
              </a:rPr>
              <a:t> maximal</a:t>
            </a:r>
            <a:endParaRPr lang="en-GB" sz="2400" dirty="0">
              <a:solidFill>
                <a:srgbClr val="0070C0"/>
              </a:solidFill>
              <a:latin typeface="Consolas" panose="020B0609020204030204" pitchFamily="49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3192" y="1201928"/>
            <a:ext cx="4882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Superposition is parameterized by a term ordering which is total on ground terms.</a:t>
            </a:r>
          </a:p>
          <a:p>
            <a:endParaRPr lang="en-GB" sz="2800" dirty="0"/>
          </a:p>
          <a:p>
            <a:r>
              <a:rPr lang="en-GB" sz="2800" dirty="0" smtClean="0"/>
              <a:t>We use a transfinite Knuth-Bendix order (ordinals) oriented in the direction of program flow – the idea is that earlier DSA versions of variables are larger than later versions, and so inferences tend to calculate forward semantics.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350647" y="6074231"/>
            <a:ext cx="2685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/>
              <a:t>[KovácsMoserVoronkov11]</a:t>
            </a:r>
            <a:endParaRPr lang="en-US" dirty="0"/>
          </a:p>
          <a:p>
            <a:r>
              <a:rPr lang="en-GB" dirty="0" smtClean="0"/>
              <a:t>[</a:t>
            </a:r>
            <a:r>
              <a:rPr lang="en-US" dirty="0" smtClean="0"/>
              <a:t>McMillan08]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20559" y="1572739"/>
                <a:ext cx="3892207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GB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GB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GB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GB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=1+</m:t>
                          </m:r>
                          <m:r>
                            <a:rPr lang="en-GB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59" y="1572739"/>
                <a:ext cx="3892207" cy="1098058"/>
              </a:xfrm>
              <a:prstGeom prst="rect">
                <a:avLst/>
              </a:prstGeom>
              <a:blipFill>
                <a:blip r:embed="rId3"/>
                <a:stretch>
                  <a:fillRect r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6032" y="2149019"/>
            <a:ext cx="3371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onsolas" panose="020B0609020204030204" pitchFamily="49" charset="0"/>
              </a:rPr>
              <a:t>class </a:t>
            </a:r>
            <a:r>
              <a:rPr lang="en-GB" sz="2000" dirty="0" smtClean="0">
                <a:latin typeface="Consolas" panose="020B0609020204030204" pitchFamily="49" charset="0"/>
              </a:rPr>
              <a:t>C</a:t>
            </a:r>
          </a:p>
          <a:p>
            <a:pPr>
              <a:tabLst>
                <a:tab pos="355600" algn="l"/>
              </a:tabLst>
            </a:pPr>
            <a:r>
              <a:rPr lang="en-GB" sz="2000" b="1" dirty="0" smtClean="0">
                <a:latin typeface="Consolas" panose="020B0609020204030204" pitchFamily="49" charset="0"/>
              </a:rPr>
              <a:t>	field </a:t>
            </a:r>
            <a:r>
              <a:rPr lang="en-GB" sz="2000" dirty="0" err="1" smtClean="0">
                <a:latin typeface="Consolas" panose="020B0609020204030204" pitchFamily="49" charset="0"/>
              </a:rPr>
              <a:t>f,g</a:t>
            </a:r>
            <a:r>
              <a:rPr lang="en-GB" sz="2000" b="1" dirty="0" err="1" smtClean="0">
                <a:latin typeface="Consolas" panose="020B0609020204030204" pitchFamily="49" charset="0"/>
              </a:rPr>
              <a:t>:Int</a:t>
            </a:r>
            <a:endParaRPr lang="en-GB" sz="2000" b="1" dirty="0" smtClean="0">
              <a:latin typeface="Consolas" panose="020B0609020204030204" pitchFamily="49" charset="0"/>
            </a:endParaRPr>
          </a:p>
          <a:p>
            <a:endParaRPr lang="en-GB" sz="2000" b="1" dirty="0" smtClean="0">
              <a:latin typeface="Consolas" panose="020B0609020204030204" pitchFamily="49" charset="0"/>
            </a:endParaRPr>
          </a:p>
          <a:p>
            <a:r>
              <a:rPr lang="en-GB" sz="2000" b="1" dirty="0" smtClean="0">
                <a:latin typeface="Consolas" panose="020B0609020204030204" pitchFamily="49" charset="0"/>
              </a:rPr>
              <a:t>method</a:t>
            </a:r>
            <a:r>
              <a:rPr lang="en-GB" sz="2000" dirty="0" smtClean="0">
                <a:latin typeface="Consolas" panose="020B0609020204030204" pitchFamily="49" charset="0"/>
              </a:rPr>
              <a:t> p(</a:t>
            </a:r>
            <a:r>
              <a:rPr lang="en-GB" sz="2000" dirty="0" err="1" smtClean="0">
                <a:latin typeface="Consolas" panose="020B0609020204030204" pitchFamily="49" charset="0"/>
              </a:rPr>
              <a:t>x:C</a:t>
            </a:r>
            <a:r>
              <a:rPr lang="en-GB" sz="2000" dirty="0" smtClean="0">
                <a:latin typeface="Consolas" panose="020B0609020204030204" pitchFamily="49" charset="0"/>
              </a:rPr>
              <a:t>)</a:t>
            </a:r>
            <a:endParaRPr lang="en-GB" sz="20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b="1" dirty="0">
                <a:latin typeface="Consolas" panose="020B0609020204030204" pitchFamily="49" charset="0"/>
              </a:rPr>
              <a:t>requires</a:t>
            </a:r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 err="1" smtClean="0">
                <a:latin typeface="Consolas" panose="020B0609020204030204" pitchFamily="49" charset="0"/>
              </a:rPr>
              <a:t>x≠</a:t>
            </a:r>
            <a:r>
              <a:rPr lang="en-GB" sz="2000" b="1" dirty="0" err="1" smtClean="0">
                <a:latin typeface="Consolas" panose="020B0609020204030204" pitchFamily="49" charset="0"/>
              </a:rPr>
              <a:t>null</a:t>
            </a:r>
            <a:endParaRPr lang="en-GB" sz="2000" b="1" dirty="0" smtClean="0">
              <a:latin typeface="Consolas" panose="020B0609020204030204" pitchFamily="49" charset="0"/>
            </a:endParaRPr>
          </a:p>
          <a:p>
            <a:pPr defTabSz="357188"/>
            <a:endParaRPr lang="en-GB" sz="2000" dirty="0" smtClean="0">
              <a:latin typeface="Consolas" panose="020B0609020204030204" pitchFamily="49" charset="0"/>
            </a:endParaRPr>
          </a:p>
          <a:p>
            <a:pPr defTabSz="357188"/>
            <a:r>
              <a:rPr lang="en-GB" sz="2000" dirty="0" smtClean="0">
                <a:latin typeface="Consolas" panose="020B0609020204030204" pitchFamily="49" charset="0"/>
              </a:rPr>
              <a:t>	</a:t>
            </a:r>
            <a:r>
              <a:rPr lang="en-GB" sz="2000" dirty="0" err="1" smtClean="0">
                <a:latin typeface="Consolas" panose="020B0609020204030204" pitchFamily="49" charset="0"/>
              </a:rPr>
              <a:t>x.f</a:t>
            </a:r>
            <a:r>
              <a:rPr lang="en-GB" sz="2000" dirty="0" smtClean="0">
                <a:latin typeface="Consolas" panose="020B0609020204030204" pitchFamily="49" charset="0"/>
              </a:rPr>
              <a:t>:=5</a:t>
            </a:r>
          </a:p>
          <a:p>
            <a:pPr defTabSz="357188"/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b="1" dirty="0" smtClean="0">
                <a:latin typeface="Consolas" panose="020B0609020204030204" pitchFamily="49" charset="0"/>
              </a:rPr>
              <a:t>if</a:t>
            </a:r>
            <a:r>
              <a:rPr lang="en-GB" sz="2000" dirty="0" smtClean="0">
                <a:latin typeface="Consolas" panose="020B0609020204030204" pitchFamily="49" charset="0"/>
              </a:rPr>
              <a:t> (*)</a:t>
            </a:r>
          </a:p>
          <a:p>
            <a:pPr defTabSz="357188"/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	 </a:t>
            </a:r>
            <a:r>
              <a:rPr lang="en-GB" sz="2000" dirty="0" err="1" smtClean="0">
                <a:latin typeface="Consolas" panose="020B0609020204030204" pitchFamily="49" charset="0"/>
              </a:rPr>
              <a:t>x.g</a:t>
            </a:r>
            <a:r>
              <a:rPr lang="en-GB" sz="2000" dirty="0" smtClean="0">
                <a:latin typeface="Consolas" panose="020B0609020204030204" pitchFamily="49" charset="0"/>
              </a:rPr>
              <a:t>:=6</a:t>
            </a:r>
          </a:p>
          <a:p>
            <a:pPr defTabSz="357188"/>
            <a:r>
              <a:rPr lang="en-GB" sz="2000" b="1" dirty="0" smtClean="0">
                <a:latin typeface="Consolas" panose="020B0609020204030204" pitchFamily="49" charset="0"/>
              </a:rPr>
              <a:t>	assert</a:t>
            </a:r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 err="1" smtClean="0">
                <a:latin typeface="Consolas" panose="020B0609020204030204" pitchFamily="49" charset="0"/>
              </a:rPr>
              <a:t>x.f</a:t>
            </a:r>
            <a:r>
              <a:rPr lang="en-GB" sz="2000" dirty="0" smtClean="0">
                <a:latin typeface="Consolas" panose="020B0609020204030204" pitchFamily="49" charset="0"/>
              </a:rPr>
              <a:t>=5</a:t>
            </a:r>
            <a:endParaRPr lang="en-GB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909" y="1274293"/>
            <a:ext cx="112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Programmers expect responsive, reliable software tools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5909" y="5543751"/>
            <a:ext cx="1120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Dedicated analyses can handle a specific domain reliably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12" t="25440" r="62217" b="44346"/>
          <a:stretch/>
        </p:blipFill>
        <p:spPr>
          <a:xfrm>
            <a:off x="579120" y="1828799"/>
            <a:ext cx="3634066" cy="3108153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6032" y="2149019"/>
            <a:ext cx="3371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onsolas" panose="020B0609020204030204" pitchFamily="49" charset="0"/>
              </a:rPr>
              <a:t>class </a:t>
            </a:r>
            <a:r>
              <a:rPr lang="en-GB" sz="2000" dirty="0" smtClean="0">
                <a:latin typeface="Consolas" panose="020B0609020204030204" pitchFamily="49" charset="0"/>
              </a:rPr>
              <a:t>C</a:t>
            </a:r>
          </a:p>
          <a:p>
            <a:pPr>
              <a:tabLst>
                <a:tab pos="355600" algn="l"/>
              </a:tabLst>
            </a:pPr>
            <a:r>
              <a:rPr lang="en-GB" sz="2000" b="1" dirty="0" smtClean="0">
                <a:latin typeface="Consolas" panose="020B0609020204030204" pitchFamily="49" charset="0"/>
              </a:rPr>
              <a:t>	field </a:t>
            </a:r>
            <a:r>
              <a:rPr lang="en-GB" sz="2000" dirty="0" err="1" smtClean="0">
                <a:latin typeface="Consolas" panose="020B0609020204030204" pitchFamily="49" charset="0"/>
              </a:rPr>
              <a:t>f,g</a:t>
            </a:r>
            <a:r>
              <a:rPr lang="en-GB" sz="2000" b="1" dirty="0" err="1" smtClean="0">
                <a:latin typeface="Consolas" panose="020B0609020204030204" pitchFamily="49" charset="0"/>
              </a:rPr>
              <a:t>:Int</a:t>
            </a:r>
            <a:endParaRPr lang="en-GB" sz="2000" b="1" dirty="0" smtClean="0">
              <a:latin typeface="Consolas" panose="020B0609020204030204" pitchFamily="49" charset="0"/>
            </a:endParaRPr>
          </a:p>
          <a:p>
            <a:endParaRPr lang="en-GB" sz="2000" b="1" dirty="0" smtClean="0">
              <a:latin typeface="Consolas" panose="020B0609020204030204" pitchFamily="49" charset="0"/>
            </a:endParaRPr>
          </a:p>
          <a:p>
            <a:r>
              <a:rPr lang="en-GB" sz="2000" b="1" dirty="0" smtClean="0">
                <a:latin typeface="Consolas" panose="020B0609020204030204" pitchFamily="49" charset="0"/>
              </a:rPr>
              <a:t>method</a:t>
            </a:r>
            <a:r>
              <a:rPr lang="en-GB" sz="2000" dirty="0" smtClean="0">
                <a:latin typeface="Consolas" panose="020B0609020204030204" pitchFamily="49" charset="0"/>
              </a:rPr>
              <a:t> p(</a:t>
            </a:r>
            <a:r>
              <a:rPr lang="en-GB" sz="2000" dirty="0" err="1" smtClean="0">
                <a:latin typeface="Consolas" panose="020B0609020204030204" pitchFamily="49" charset="0"/>
              </a:rPr>
              <a:t>x:C</a:t>
            </a:r>
            <a:r>
              <a:rPr lang="en-GB" sz="2000" dirty="0" smtClean="0">
                <a:latin typeface="Consolas" panose="020B0609020204030204" pitchFamily="49" charset="0"/>
              </a:rPr>
              <a:t>)</a:t>
            </a:r>
            <a:endParaRPr lang="en-GB" sz="20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b="1" dirty="0">
                <a:latin typeface="Consolas" panose="020B0609020204030204" pitchFamily="49" charset="0"/>
              </a:rPr>
              <a:t>requires</a:t>
            </a:r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 err="1" smtClean="0">
                <a:latin typeface="Consolas" panose="020B0609020204030204" pitchFamily="49" charset="0"/>
              </a:rPr>
              <a:t>x≠</a:t>
            </a:r>
            <a:r>
              <a:rPr lang="en-GB" sz="2000" b="1" dirty="0" err="1" smtClean="0">
                <a:latin typeface="Consolas" panose="020B0609020204030204" pitchFamily="49" charset="0"/>
              </a:rPr>
              <a:t>null</a:t>
            </a:r>
            <a:endParaRPr lang="en-GB" sz="2000" b="1" dirty="0" smtClean="0">
              <a:latin typeface="Consolas" panose="020B0609020204030204" pitchFamily="49" charset="0"/>
            </a:endParaRPr>
          </a:p>
          <a:p>
            <a:pPr defTabSz="357188"/>
            <a:endParaRPr lang="en-GB" sz="2000" dirty="0" smtClean="0">
              <a:latin typeface="Consolas" panose="020B0609020204030204" pitchFamily="49" charset="0"/>
            </a:endParaRPr>
          </a:p>
          <a:p>
            <a:pPr defTabSz="357188"/>
            <a:r>
              <a:rPr lang="en-GB" sz="2000" dirty="0" smtClean="0">
                <a:latin typeface="Consolas" panose="020B0609020204030204" pitchFamily="49" charset="0"/>
              </a:rPr>
              <a:t>	</a:t>
            </a:r>
            <a:r>
              <a:rPr lang="en-GB" sz="2000" dirty="0" err="1" smtClean="0">
                <a:latin typeface="Consolas" panose="020B0609020204030204" pitchFamily="49" charset="0"/>
              </a:rPr>
              <a:t>x.f</a:t>
            </a:r>
            <a:r>
              <a:rPr lang="en-GB" sz="2000" dirty="0" smtClean="0">
                <a:latin typeface="Consolas" panose="020B0609020204030204" pitchFamily="49" charset="0"/>
              </a:rPr>
              <a:t>:=5</a:t>
            </a:r>
          </a:p>
          <a:p>
            <a:pPr defTabSz="357188"/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b="1" dirty="0" smtClean="0">
                <a:latin typeface="Consolas" panose="020B0609020204030204" pitchFamily="49" charset="0"/>
              </a:rPr>
              <a:t>if</a:t>
            </a:r>
            <a:r>
              <a:rPr lang="en-GB" sz="2000" dirty="0" smtClean="0">
                <a:latin typeface="Consolas" panose="020B0609020204030204" pitchFamily="49" charset="0"/>
              </a:rPr>
              <a:t> (*)</a:t>
            </a:r>
          </a:p>
          <a:p>
            <a:pPr defTabSz="357188"/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	 </a:t>
            </a:r>
            <a:r>
              <a:rPr lang="en-GB" sz="2000" dirty="0" err="1" smtClean="0">
                <a:latin typeface="Consolas" panose="020B0609020204030204" pitchFamily="49" charset="0"/>
              </a:rPr>
              <a:t>x.g</a:t>
            </a:r>
            <a:r>
              <a:rPr lang="en-GB" sz="2000" dirty="0" smtClean="0">
                <a:latin typeface="Consolas" panose="020B0609020204030204" pitchFamily="49" charset="0"/>
              </a:rPr>
              <a:t>:=6</a:t>
            </a:r>
          </a:p>
          <a:p>
            <a:pPr defTabSz="357188"/>
            <a:r>
              <a:rPr lang="en-GB" sz="2000" b="1" dirty="0" smtClean="0">
                <a:latin typeface="Consolas" panose="020B0609020204030204" pitchFamily="49" charset="0"/>
              </a:rPr>
              <a:t>	assert</a:t>
            </a:r>
            <a:r>
              <a:rPr lang="en-GB" sz="2000" dirty="0" smtClean="0">
                <a:latin typeface="Consolas" panose="020B0609020204030204" pitchFamily="49" charset="0"/>
              </a:rPr>
              <a:t> </a:t>
            </a:r>
            <a:r>
              <a:rPr lang="en-GB" sz="2000" dirty="0" err="1" smtClean="0">
                <a:latin typeface="Consolas" panose="020B0609020204030204" pitchFamily="49" charset="0"/>
              </a:rPr>
              <a:t>x.f</a:t>
            </a:r>
            <a:r>
              <a:rPr lang="en-GB" sz="2000" dirty="0" smtClean="0">
                <a:latin typeface="Consolas" panose="020B0609020204030204" pitchFamily="49" charset="0"/>
              </a:rPr>
              <a:t>=5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/>
          <p:cNvCxnSpPr>
            <a:stCxn id="16" idx="2"/>
            <a:endCxn id="21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8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>
            <a:stCxn id="18" idx="2"/>
            <a:endCxn id="23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3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803526" y="6272514"/>
            <a:ext cx="23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null pointer checks)</a:t>
            </a:r>
            <a:endParaRPr lang="en-US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652760" y="1369539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Depth=0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2002536" y="6199102"/>
            <a:ext cx="3608832" cy="305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41753" y="1417502"/>
                <a:ext cx="5723094" cy="67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17502"/>
                <a:ext cx="5723094" cy="6774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7528745" y="2036129"/>
            <a:ext cx="1633543" cy="2691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1481264" y="5924782"/>
            <a:ext cx="2904808" cy="305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528745" y="2036129"/>
            <a:ext cx="1633543" cy="2691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481264" y="5924782"/>
            <a:ext cx="2904808" cy="305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=6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9255760" y="3444245"/>
            <a:ext cx="1653032" cy="277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9255760" y="3444245"/>
            <a:ext cx="1653032" cy="277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GB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=6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20339"/>
                <a:ext cx="5174454" cy="6774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1753" y="2405712"/>
                <a:ext cx="5723094" cy="67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≔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2405712"/>
                <a:ext cx="5723094" cy="6774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0652760" y="1369539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Depth=1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002536" y="6199102"/>
            <a:ext cx="3608832" cy="305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7566337" y="2562386"/>
            <a:ext cx="287343" cy="313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93349" y="3421342"/>
            <a:ext cx="263052" cy="287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147670" y="3708399"/>
            <a:ext cx="893210" cy="2743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93349" y="3421342"/>
            <a:ext cx="263052" cy="287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1753" y="1420339"/>
                <a:ext cx="5174454" cy="68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20339"/>
                <a:ext cx="5174454" cy="6851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7556177" y="2581275"/>
            <a:ext cx="902023" cy="274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262708" y="3967135"/>
            <a:ext cx="902023" cy="274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5909" y="5543751"/>
            <a:ext cx="11448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Dedicated analyses can handle a specific domain reliably,</a:t>
            </a:r>
          </a:p>
          <a:p>
            <a:r>
              <a:rPr lang="en-GB" sz="2800" dirty="0" smtClean="0">
                <a:latin typeface="Consolas" panose="020B0609020204030204" pitchFamily="49" charset="0"/>
              </a:rPr>
              <a:t>but the domain has to be chosen carefully for each case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909" y="1274293"/>
            <a:ext cx="112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Programmers expect responsive, reliable software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167" t="25852" r="61912" b="37753"/>
          <a:stretch/>
        </p:blipFill>
        <p:spPr>
          <a:xfrm>
            <a:off x="465909" y="1765632"/>
            <a:ext cx="3643104" cy="3743917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err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5∨</m:t>
                              </m:r>
                              <m:r>
                                <m:rPr>
                                  <m:sty m:val="p"/>
                                </m:rPr>
                                <a:rPr lang="en-GB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434080" y="1930400"/>
            <a:ext cx="2235200" cy="4978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4531" y="2217254"/>
            <a:ext cx="2235200" cy="4978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4928" y="1980843"/>
            <a:ext cx="1197952" cy="4473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err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5∨</m:t>
                              </m:r>
                              <m:r>
                                <m:rPr>
                                  <m:sty m:val="p"/>
                                </m:rPr>
                                <a:rPr lang="en-GB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434080" y="1930400"/>
            <a:ext cx="2235200" cy="4978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4531" y="2217254"/>
            <a:ext cx="2235200" cy="4978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4928" y="1980843"/>
            <a:ext cx="1197952" cy="4473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867709" y="1912570"/>
            <a:ext cx="566372" cy="304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581210" y="1721018"/>
            <a:ext cx="475670" cy="351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41753" y="3142764"/>
                <a:ext cx="5723094" cy="707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¬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GB" sz="2800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2400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unit propagation</a:t>
                </a:r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3142764"/>
                <a:ext cx="5723094" cy="707117"/>
              </a:xfrm>
              <a:prstGeom prst="rect">
                <a:avLst/>
              </a:prstGeom>
              <a:blipFill>
                <a:blip r:embed="rId15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54927" y="4128556"/>
                <a:ext cx="5834405" cy="779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 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800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2400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demodulation</a:t>
                </a:r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27" y="4128556"/>
                <a:ext cx="5834405" cy="7799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924560" y="4307840"/>
            <a:ext cx="822960" cy="10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2073" y="3316830"/>
            <a:ext cx="612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d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5∨</m:t>
                              </m:r>
                              <m:r>
                                <m:rPr>
                                  <m:sty m:val="p"/>
                                </m:rPr>
                                <a:rPr lang="en-GB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f>
                            <m:f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578598"/>
                <a:ext cx="5723094" cy="9255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0652760" y="1369539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Depth=2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318108" y="4497480"/>
            <a:ext cx="475670" cy="351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928" y="1980843"/>
            <a:ext cx="1197952" cy="4473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52880" y="2056990"/>
            <a:ext cx="1981200" cy="54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34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  <a:endCxn id="29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8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8341374" y="5721700"/>
            <a:ext cx="914386" cy="3438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160007" y="4003040"/>
            <a:ext cx="870713" cy="2458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9296400" y="4775200"/>
            <a:ext cx="914400" cy="3083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1753" y="1420339"/>
                <a:ext cx="5174454" cy="628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1420339"/>
                <a:ext cx="5174454" cy="62863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≠5</a:t>
                </a:r>
              </a:p>
              <a:p>
                <a:pPr defTabSz="357188"/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=5</a:t>
                </a: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blipFill>
                <a:blip r:embed="rId15"/>
                <a:stretch>
                  <a:fillRect l="-2490" t="-1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≠5</a:t>
                </a:r>
              </a:p>
              <a:p>
                <a:pPr defTabSz="357188"/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=5</a:t>
                </a: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blipFill>
                <a:blip r:embed="rId15"/>
                <a:stretch>
                  <a:fillRect l="-2490" t="-1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478239" y="3444240"/>
            <a:ext cx="298481" cy="2459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614057" y="3444240"/>
            <a:ext cx="1287623" cy="2459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257869" y="3952240"/>
            <a:ext cx="897812" cy="270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1753" y="1198535"/>
            <a:ext cx="5346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have avoided the interference between irrelevant clauses</a:t>
            </a:r>
            <a:endParaRPr lang="en-US" sz="2800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≠5</a:t>
                </a:r>
              </a:p>
              <a:p>
                <a:pPr defTabSz="357188"/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=5</a:t>
                </a: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blipFill>
                <a:blip r:embed="rId15"/>
                <a:stretch>
                  <a:fillRect l="-2490" t="-1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538904" y="2542066"/>
            <a:ext cx="1208855" cy="3013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1753" y="1198535"/>
            <a:ext cx="5346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have also ensured that lemmas shared between two parts of the proof are derived only once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b="1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Axioms 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(heap)</a:t>
                </a:r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  <a:p>
                <a:pPr defTabSz="357188"/>
                <a:endParaRPr lang="en-GB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3" y="5616902"/>
                <a:ext cx="5523535" cy="1200329"/>
              </a:xfrm>
              <a:prstGeom prst="rect">
                <a:avLst/>
              </a:prstGeom>
              <a:blipFill>
                <a:blip r:embed="rId13"/>
                <a:stretch>
                  <a:fillRect l="-881" t="-201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≠null</a:t>
            </a:r>
            <a:endParaRPr lang="en-GB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:=5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∨f=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:=6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x.g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]=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∨g=</a:t>
            </a:r>
            <a:r>
              <a:rPr lang="en-GB" i="1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≠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g</a:t>
            </a:r>
            <a:endParaRPr lang="en-GB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GB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x.f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57188"/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 smtClean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≠5</a:t>
                </a:r>
              </a:p>
              <a:p>
                <a:pPr defTabSz="357188"/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H</a:t>
                </a:r>
                <a:r>
                  <a:rPr lang="en-GB" baseline="-250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GB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x.f</a:t>
                </a:r>
                <a:r>
                  <a:rPr lang="en-GB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]</a:t>
                </a:r>
                <a:r>
                  <a:rPr lang="en-GB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=5</a:t>
                </a:r>
              </a:p>
              <a:p>
                <a:pPr defTabSz="357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GB" dirty="0" smtClean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36" y="5718516"/>
                <a:ext cx="1435608" cy="923330"/>
              </a:xfrm>
              <a:prstGeom prst="rect">
                <a:avLst/>
              </a:prstGeom>
              <a:blipFill>
                <a:blip r:embed="rId15"/>
                <a:stretch>
                  <a:fillRect l="-2490" t="-1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538904" y="2542066"/>
            <a:ext cx="1208855" cy="3013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1753" y="1198535"/>
            <a:ext cx="53462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have also ensured that lemmas shared between two parts of the proof are derived only once</a:t>
            </a:r>
          </a:p>
          <a:p>
            <a:endParaRPr lang="en-GB" sz="2800" dirty="0"/>
          </a:p>
          <a:p>
            <a:r>
              <a:rPr lang="en-GB" sz="2800" dirty="0" smtClean="0"/>
              <a:t>Generally, the rule is that no inference is allowed between two propagated clauses – ensuring that each inference is performed by exactly one prover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565179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90027436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8934796" y="1093216"/>
            <a:ext cx="2" cy="3271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Joins are very important to prevent duplication of effort </a:t>
            </a:r>
            <a:endParaRPr lang="en-GB" sz="28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31495049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At join points it is only sound to propagate clauses that </a:t>
            </a:r>
            <a:r>
              <a:rPr lang="en-GB" sz="2800" b="1" dirty="0" smtClean="0"/>
              <a:t>hold </a:t>
            </a:r>
            <a:r>
              <a:rPr lang="en-GB" sz="2800" dirty="0" smtClean="0"/>
              <a:t>on both sides</a:t>
            </a:r>
            <a:endParaRPr lang="en-GB" sz="28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84" t="37555" r="23333" b="46001"/>
          <a:stretch/>
        </p:blipFill>
        <p:spPr>
          <a:xfrm>
            <a:off x="465909" y="2186751"/>
            <a:ext cx="10713720" cy="16916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09" y="4311924"/>
            <a:ext cx="11423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First order logic is a sweet spot between expressiveness and automation – many programs can be specified in FOL and efficient reasoning tools exist.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909" y="1274293"/>
            <a:ext cx="112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onsolas" panose="020B0609020204030204" pitchFamily="49" charset="0"/>
              </a:rPr>
              <a:t>Specifications and invariants often require quantifiers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At join points it is only sound to propagate clauses that </a:t>
            </a:r>
            <a:r>
              <a:rPr lang="en-GB" sz="2800" b="1" dirty="0" smtClean="0"/>
              <a:t>hold </a:t>
            </a:r>
            <a:r>
              <a:rPr lang="en-GB" sz="2800" dirty="0" smtClean="0"/>
              <a:t>on both sides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At join points it is only sound to propagate clauses that </a:t>
            </a:r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</a:rPr>
              <a:t>hold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on both sides</a:t>
            </a:r>
          </a:p>
          <a:p>
            <a:endParaRPr lang="en-GB" sz="2800" dirty="0"/>
          </a:p>
          <a:p>
            <a:r>
              <a:rPr lang="en-GB" sz="2800" dirty="0" smtClean="0"/>
              <a:t>Additional clauses can allow more joins 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8781" y="1172709"/>
            <a:ext cx="54596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At join points it is only sound to propagate clauses that </a:t>
            </a:r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</a:rPr>
              <a:t>hold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on both sides</a:t>
            </a:r>
          </a:p>
          <a:p>
            <a:endParaRPr lang="en-GB" sz="2800" dirty="0"/>
          </a:p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Additional clauses can allow more joins</a:t>
            </a:r>
          </a:p>
          <a:p>
            <a:r>
              <a:rPr lang="en-GB" sz="2800" dirty="0" smtClean="0"/>
              <a:t>Such additional clauses are not always local</a:t>
            </a:r>
            <a:endParaRPr lang="en-GB" sz="2800" dirty="0"/>
          </a:p>
          <a:p>
            <a:r>
              <a:rPr lang="en-GB" sz="2800" dirty="0" smtClean="0"/>
              <a:t> 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8781" y="1172709"/>
            <a:ext cx="54596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At join points it is only sound to propagate clauses that </a:t>
            </a:r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</a:rPr>
              <a:t>hold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on both sides</a:t>
            </a:r>
          </a:p>
          <a:p>
            <a:endParaRPr lang="en-GB" sz="2800" dirty="0"/>
          </a:p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Additional clauses can allow more joins</a:t>
            </a:r>
          </a:p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Such additional clauses are not always local</a:t>
            </a:r>
          </a:p>
          <a:p>
            <a:r>
              <a:rPr lang="en-GB" sz="2800" dirty="0" smtClean="0"/>
              <a:t>And can occur also at the join point</a:t>
            </a:r>
            <a:endParaRPr lang="en-GB" sz="2800" dirty="0"/>
          </a:p>
          <a:p>
            <a:r>
              <a:rPr lang="en-GB" sz="2800" dirty="0" smtClean="0"/>
              <a:t> 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897667"/>
            <a:ext cx="1585843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897667"/>
            <a:ext cx="1717964" cy="4741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1736" y="5718516"/>
            <a:ext cx="143560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≠5</a:t>
            </a:r>
          </a:p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c=6</a:t>
            </a:r>
            <a:r>
              <a:rPr lang="en-GB" dirty="0" smtClean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∨ 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=5</a:t>
            </a: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9019540" y="5126099"/>
            <a:ext cx="1633220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5126099"/>
            <a:ext cx="1670587" cy="5924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At join points it is only sound to propagate clauses that </a:t>
            </a:r>
            <a:r>
              <a:rPr lang="en-GB" sz="2800" b="1" dirty="0" smtClean="0">
                <a:solidFill>
                  <a:schemeClr val="bg1">
                    <a:lumMod val="75000"/>
                  </a:schemeClr>
                </a:solidFill>
              </a:rPr>
              <a:t>hold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on both sides</a:t>
            </a:r>
          </a:p>
          <a:p>
            <a:endParaRPr lang="en-GB" sz="2800" dirty="0"/>
          </a:p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Additional clauses can allow more joins</a:t>
            </a:r>
          </a:p>
          <a:p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Such 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</a:rPr>
              <a:t>additional clauses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are not always local</a:t>
            </a:r>
          </a:p>
          <a:p>
            <a:r>
              <a:rPr lang="en-GB" sz="2800" dirty="0">
                <a:solidFill>
                  <a:schemeClr val="bg1">
                    <a:lumMod val="75000"/>
                  </a:schemeClr>
                </a:solidFill>
              </a:rPr>
              <a:t>And can occur also at the join point</a:t>
            </a:r>
          </a:p>
          <a:p>
            <a:endParaRPr lang="en-GB" sz="2800" dirty="0"/>
          </a:p>
          <a:p>
            <a:r>
              <a:rPr lang="en-GB" sz="2800" dirty="0" smtClean="0"/>
              <a:t>The join</a:t>
            </a:r>
            <a:r>
              <a:rPr lang="en-GB" sz="2800" dirty="0"/>
              <a:t> </a:t>
            </a:r>
            <a:r>
              <a:rPr lang="en-GB" sz="2800" dirty="0" smtClean="0"/>
              <a:t>does not always occur in any predecessor</a:t>
            </a:r>
            <a:endParaRPr lang="en-GB" sz="28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8934797" y="1093216"/>
            <a:ext cx="0" cy="3348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55760" y="3371773"/>
            <a:ext cx="2794000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066670"/>
            <a:ext cx="1585843" cy="13051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066670"/>
            <a:ext cx="1717964" cy="13051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16992" y="4992622"/>
            <a:ext cx="1435608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≠a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36" idx="0"/>
          </p:cNvCxnSpPr>
          <p:nvPr/>
        </p:nvCxnSpPr>
        <p:spPr>
          <a:xfrm flipH="1">
            <a:off x="8934796" y="4295103"/>
            <a:ext cx="1717964" cy="697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36" idx="0"/>
          </p:cNvCxnSpPr>
          <p:nvPr/>
        </p:nvCxnSpPr>
        <p:spPr>
          <a:xfrm>
            <a:off x="7348953" y="4295103"/>
            <a:ext cx="1585843" cy="697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Joins do not always exist.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28745" y="1420339"/>
            <a:ext cx="2812102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55760" y="3371773"/>
            <a:ext cx="2794000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/>
          <p:cNvCxnSpPr>
            <a:stCxn id="21" idx="2"/>
            <a:endCxn id="35" idx="0"/>
          </p:cNvCxnSpPr>
          <p:nvPr/>
        </p:nvCxnSpPr>
        <p:spPr>
          <a:xfrm flipH="1">
            <a:off x="7348953" y="2066670"/>
            <a:ext cx="1585843" cy="13051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8934796" y="2066670"/>
            <a:ext cx="1717964" cy="13051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89333" y="3371773"/>
            <a:ext cx="2519239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>
              <a:tabLst>
                <a:tab pos="804863" algn="l"/>
              </a:tabLst>
            </a:pP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>
              <a:tabLst>
                <a:tab pos="804863" algn="l"/>
              </a:tabLst>
            </a:pP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/>
          <p:cNvCxnSpPr>
            <a:stCxn id="24" idx="2"/>
            <a:endCxn id="17" idx="0"/>
          </p:cNvCxnSpPr>
          <p:nvPr/>
        </p:nvCxnSpPr>
        <p:spPr>
          <a:xfrm flipH="1">
            <a:off x="8934796" y="4295103"/>
            <a:ext cx="1717964" cy="697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2"/>
            <a:endCxn id="17" idx="0"/>
          </p:cNvCxnSpPr>
          <p:nvPr/>
        </p:nvCxnSpPr>
        <p:spPr>
          <a:xfrm>
            <a:off x="7348953" y="4295103"/>
            <a:ext cx="1585843" cy="697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781" y="1172709"/>
            <a:ext cx="54596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Joins do not always exist.</a:t>
            </a:r>
          </a:p>
          <a:p>
            <a:endParaRPr lang="en-GB" sz="2800" dirty="0" smtClean="0"/>
          </a:p>
          <a:p>
            <a:r>
              <a:rPr lang="en-GB" sz="2800" dirty="0" smtClean="0"/>
              <a:t>If we cannot find a join that covers all the relevant clause in predecessors, we fall back to guarded clauses to ensure completeness.</a:t>
            </a:r>
          </a:p>
          <a:p>
            <a:endParaRPr lang="en-GB" sz="2800" dirty="0" smtClean="0"/>
          </a:p>
          <a:p>
            <a:r>
              <a:rPr lang="en-GB" sz="2800" dirty="0" smtClean="0"/>
              <a:t>For this purpose, we attach a fresh propositional constant to each branch.</a:t>
            </a:r>
            <a:endParaRPr lang="en-GB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721785" y="2509520"/>
            <a:ext cx="49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65908" y="2509520"/>
            <a:ext cx="55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ucida Sans Unicode" panose="020B0602030504020204" pitchFamily="34" charset="0"/>
              </a:rPr>
              <a:t>¬</a:t>
            </a:r>
            <a:r>
              <a:rPr lang="en-GB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6992" y="4992622"/>
            <a:ext cx="1435608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≠a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ucida Sans Unicode" panose="020B0602030504020204" pitchFamily="34" charset="0"/>
              </a:rPr>
              <a:t>¬</a:t>
            </a:r>
            <a:r>
              <a:rPr lang="en-GB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ucida Sans Unicode" panose="020B0602030504020204" pitchFamily="34" charset="0"/>
              </a:rPr>
              <a:t>∨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=a</a:t>
            </a:r>
          </a:p>
          <a:p>
            <a:pPr defTabSz="357188"/>
            <a:r>
              <a:rPr lang="en-GB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ucida Sans Unicode" panose="020B0602030504020204" pitchFamily="34" charset="0"/>
              </a:rPr>
              <a:t>∨</a:t>
            </a:r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103771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We have chosen to use only additional ground equalities and ground unit clauses for calculating the join.</a:t>
            </a:r>
          </a:p>
          <a:p>
            <a:endParaRPr lang="en-GB" sz="2800" dirty="0"/>
          </a:p>
          <a:p>
            <a:r>
              <a:rPr lang="en-GB" sz="2800" dirty="0" smtClean="0"/>
              <a:t>We have implemented an incremental join and propagation algorithm for ground equalities (quantifier free </a:t>
            </a:r>
            <a:r>
              <a:rPr lang="en-GB" sz="2800" dirty="0" err="1" smtClean="0"/>
              <a:t>uninterpreted</a:t>
            </a:r>
            <a:r>
              <a:rPr lang="en-GB" sz="2800" dirty="0" smtClean="0"/>
              <a:t> functions), based on congruence closure.</a:t>
            </a:r>
            <a:endParaRPr lang="en-GB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0320" y="6448028"/>
            <a:ext cx="428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[GulwaniTiwariNecula04</a:t>
            </a:r>
            <a:r>
              <a:rPr lang="en-US" dirty="0" smtClean="0"/>
              <a:t>] (non incremental)</a:t>
            </a:r>
            <a:endParaRPr lang="en-GB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20924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2461761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103771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We have chosen to use only additional ground equalities and ground unit clauses for calculating the join.</a:t>
            </a:r>
          </a:p>
          <a:p>
            <a:endParaRPr lang="en-GB" sz="2800" dirty="0" smtClean="0"/>
          </a:p>
          <a:p>
            <a:r>
              <a:rPr lang="en-GB" sz="2800" dirty="0" smtClean="0"/>
              <a:t>We have implemented an </a:t>
            </a:r>
            <a:r>
              <a:rPr lang="en-GB" sz="2800" dirty="0"/>
              <a:t>incremental join and propagation </a:t>
            </a:r>
            <a:r>
              <a:rPr lang="en-GB" sz="2800" dirty="0" smtClean="0"/>
              <a:t>algorithm for ground equalities (quantifier free </a:t>
            </a:r>
            <a:r>
              <a:rPr lang="en-GB" sz="2800" dirty="0" err="1" smtClean="0"/>
              <a:t>uninterpreted</a:t>
            </a:r>
            <a:r>
              <a:rPr lang="en-GB" sz="2800" dirty="0" smtClean="0"/>
              <a:t> functions), based on congruence closure.</a:t>
            </a:r>
          </a:p>
          <a:p>
            <a:endParaRPr lang="en-GB" sz="2800" dirty="0"/>
          </a:p>
          <a:p>
            <a:r>
              <a:rPr lang="en-GB" sz="2800" dirty="0" smtClean="0"/>
              <a:t>The algorithm allows us to propagate the relevant equalities from predecessor to the join predecessors.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4091354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103771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Even with all the relevant equality information, calculating an optimal join of two sets of clauses (in terms of e.g. size) is at least NP hard.</a:t>
            </a:r>
          </a:p>
          <a:p>
            <a:endParaRPr lang="en-GB" sz="2800" dirty="0"/>
          </a:p>
          <a:p>
            <a:r>
              <a:rPr lang="en-GB" sz="2800" dirty="0" smtClean="0"/>
              <a:t>In addition, the optimal join is not incremental – adding new equalities to the predecessors may completely change the optimal join.</a:t>
            </a:r>
            <a:endParaRPr lang="en-GB" sz="2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4091354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909" y="1027405"/>
            <a:ext cx="10486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First order logic is only semi-decidable, so no guarantee can be given on the performance of complete reasoning tools.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103771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Even with all the relevant equality information, calculating an optimal join of two sets of clauses (in terms of e.g. size) is at least NP hard.</a:t>
            </a:r>
          </a:p>
          <a:p>
            <a:endParaRPr lang="en-GB" sz="2800" dirty="0"/>
          </a:p>
          <a:p>
            <a:r>
              <a:rPr lang="en-GB" sz="2800" dirty="0" smtClean="0"/>
              <a:t>In addition, the optimal join is not incremental – adding new equalities to the predecessors may completely change the optimal join.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dirty="0" smtClean="0"/>
              <a:t>Using the join for ground equalities, we have implemented a best-effort join algorithm for general first order clauses.</a:t>
            </a:r>
            <a:endParaRPr lang="en-GB" sz="2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4091354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8152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Clause propagation between provers has to be done efficiently, as the depth of VC CFGs can be quite large.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801" y="323332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>
            <a:stCxn id="6" idx="2"/>
          </p:cNvCxnSpPr>
          <p:nvPr/>
        </p:nvCxnSpPr>
        <p:spPr>
          <a:xfrm flipH="1">
            <a:off x="8026404" y="3602655"/>
            <a:ext cx="467358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8493762" y="3602655"/>
            <a:ext cx="473039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92159" y="2279216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8493762" y="2648548"/>
            <a:ext cx="467358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</p:cNvCxnSpPr>
          <p:nvPr/>
        </p:nvCxnSpPr>
        <p:spPr>
          <a:xfrm>
            <a:off x="8961120" y="2648548"/>
            <a:ext cx="473039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57443" y="4187430"/>
            <a:ext cx="113792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2400" dirty="0" smtClean="0">
                <a:latin typeface="Consolas" panose="020B0609020204030204" pitchFamily="49" charset="0"/>
              </a:rPr>
              <a:t>...</a:t>
            </a:r>
            <a:endParaRPr lang="en-GB" sz="2400" dirty="0">
              <a:latin typeface="Consolas" panose="020B0609020204030204" pitchFamily="49" charset="0"/>
            </a:endParaRP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7559046" y="4649095"/>
            <a:ext cx="467358" cy="4924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2"/>
          </p:cNvCxnSpPr>
          <p:nvPr/>
        </p:nvCxnSpPr>
        <p:spPr>
          <a:xfrm>
            <a:off x="8026404" y="4649095"/>
            <a:ext cx="473039" cy="4924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88483" y="5141537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6990086" y="5510869"/>
            <a:ext cx="467358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7457444" y="5510869"/>
            <a:ext cx="473039" cy="58477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93488" y="609564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8152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Clause propagation between provers has to be done efficiently, as the depth of VC CFGs can be quite large.</a:t>
            </a:r>
          </a:p>
          <a:p>
            <a:endParaRPr lang="en-GB" sz="2800" dirty="0"/>
          </a:p>
          <a:p>
            <a:r>
              <a:rPr lang="en-GB" sz="2800" dirty="0" smtClean="0"/>
              <a:t>We represent terms and clauses using DAGs with maximal sharing (across all provers), so when a clause is propagated it is not duplicated, only indexed in the new prover.</a:t>
            </a:r>
            <a:endParaRPr lang="en-GB" sz="2800" dirty="0"/>
          </a:p>
        </p:txBody>
      </p:sp>
      <p:cxnSp>
        <p:nvCxnSpPr>
          <p:cNvPr id="21" name="Straight Arrow Connector 20"/>
          <p:cNvCxnSpPr>
            <a:stCxn id="30" idx="4"/>
            <a:endCxn id="29" idx="0"/>
          </p:cNvCxnSpPr>
          <p:nvPr/>
        </p:nvCxnSpPr>
        <p:spPr>
          <a:xfrm>
            <a:off x="10261600" y="5143027"/>
            <a:ext cx="0" cy="3453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939280" y="5488424"/>
            <a:ext cx="447040" cy="51935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038080" y="5488425"/>
            <a:ext cx="447040" cy="51935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9682480" y="3999132"/>
            <a:ext cx="1158240" cy="114389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f(b)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72725" y="3999132"/>
            <a:ext cx="1213516" cy="114389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h(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a,b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614160" y="3999132"/>
            <a:ext cx="1097280" cy="114389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f(a)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Straight Arrow Connector 32"/>
          <p:cNvCxnSpPr>
            <a:stCxn id="32" idx="4"/>
            <a:endCxn id="2" idx="0"/>
          </p:cNvCxnSpPr>
          <p:nvPr/>
        </p:nvCxnSpPr>
        <p:spPr>
          <a:xfrm>
            <a:off x="7162800" y="5143027"/>
            <a:ext cx="0" cy="3453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4"/>
            <a:endCxn id="2" idx="0"/>
          </p:cNvCxnSpPr>
          <p:nvPr/>
        </p:nvCxnSpPr>
        <p:spPr>
          <a:xfrm flipH="1">
            <a:off x="7162800" y="5143027"/>
            <a:ext cx="1516683" cy="34539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8679483" y="5143027"/>
            <a:ext cx="1582117" cy="3453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0965483" y="3999131"/>
            <a:ext cx="1158240" cy="114389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g(b)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39" idx="4"/>
            <a:endCxn id="29" idx="0"/>
          </p:cNvCxnSpPr>
          <p:nvPr/>
        </p:nvCxnSpPr>
        <p:spPr>
          <a:xfrm flipH="1">
            <a:off x="10261600" y="5143026"/>
            <a:ext cx="1283003" cy="34539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682480" y="2335886"/>
            <a:ext cx="1158240" cy="114389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 anchor="ctr" anchorCtr="1">
            <a:noAutofit/>
          </a:bodyPr>
          <a:lstStyle/>
          <a:p>
            <a:pPr defTabSz="357188"/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g(f(b))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/>
          <p:cNvCxnSpPr>
            <a:stCxn id="43" idx="4"/>
            <a:endCxn id="30" idx="0"/>
          </p:cNvCxnSpPr>
          <p:nvPr/>
        </p:nvCxnSpPr>
        <p:spPr>
          <a:xfrm>
            <a:off x="10261600" y="3479781"/>
            <a:ext cx="0" cy="5193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Diagram 74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6" name="Diagram 75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</a:p>
          <a:p>
            <a:endParaRPr lang="en-GB" sz="2800" dirty="0"/>
          </a:p>
          <a:p>
            <a:r>
              <a:rPr lang="en-GB" sz="2800" dirty="0"/>
              <a:t>For each derivation depth, we send requests in reverse topological </a:t>
            </a:r>
            <a:r>
              <a:rPr lang="en-GB" sz="2800" dirty="0" smtClean="0"/>
              <a:t>order. 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792939" y="568714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</a:p>
          <a:p>
            <a:endParaRPr lang="en-GB" sz="2800" dirty="0"/>
          </a:p>
          <a:p>
            <a:r>
              <a:rPr lang="en-GB" sz="2800" dirty="0"/>
              <a:t>For each derivation depth, we send requests in reverse topological </a:t>
            </a:r>
            <a:r>
              <a:rPr lang="en-GB" sz="2800" dirty="0" smtClean="0"/>
              <a:t>order.</a:t>
            </a:r>
          </a:p>
          <a:p>
            <a:endParaRPr lang="en-GB" sz="2800" dirty="0"/>
          </a:p>
          <a:p>
            <a:r>
              <a:rPr lang="en-GB" sz="2800" dirty="0" smtClean="0"/>
              <a:t>At branch points we join the requests from both successors.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792939" y="568714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</a:p>
          <a:p>
            <a:endParaRPr lang="en-GB" sz="2800" dirty="0"/>
          </a:p>
          <a:p>
            <a:r>
              <a:rPr lang="en-GB" sz="2800" dirty="0"/>
              <a:t>For each derivation depth, we send requests in reverse topological </a:t>
            </a:r>
            <a:r>
              <a:rPr lang="en-GB" sz="2800" dirty="0" smtClean="0"/>
              <a:t>order.</a:t>
            </a:r>
          </a:p>
          <a:p>
            <a:endParaRPr lang="en-GB" sz="2800" dirty="0"/>
          </a:p>
          <a:p>
            <a:r>
              <a:rPr lang="en-GB" sz="2800" dirty="0" smtClean="0"/>
              <a:t>At branch points we join the requests from both successors.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792939" y="568714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a,b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</a:p>
          <a:p>
            <a:endParaRPr lang="en-GB" sz="2800" dirty="0"/>
          </a:p>
          <a:p>
            <a:r>
              <a:rPr lang="en-GB" sz="2800" dirty="0"/>
              <a:t>For each derivation depth, we send requests in reverse topological </a:t>
            </a:r>
            <a:r>
              <a:rPr lang="en-GB" sz="2800" dirty="0" smtClean="0"/>
              <a:t>order.</a:t>
            </a:r>
          </a:p>
          <a:p>
            <a:endParaRPr lang="en-GB" sz="2800" dirty="0"/>
          </a:p>
          <a:p>
            <a:r>
              <a:rPr lang="en-GB" sz="2800" dirty="0" smtClean="0"/>
              <a:t>At branch points we join the requests from both successors</a:t>
            </a:r>
          </a:p>
          <a:p>
            <a:endParaRPr lang="en-GB" sz="2800" dirty="0"/>
          </a:p>
          <a:p>
            <a:r>
              <a:rPr lang="en-GB" sz="2800" dirty="0" smtClean="0"/>
              <a:t>The clauses are propagated in topological order.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792939" y="568714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Some clause requests are shared between different provers – we do not want to repeat propagation for each request.</a:t>
            </a:r>
          </a:p>
          <a:p>
            <a:endParaRPr lang="en-GB" sz="2800" dirty="0"/>
          </a:p>
          <a:p>
            <a:r>
              <a:rPr lang="en-GB" sz="2800" dirty="0"/>
              <a:t>For each derivation depth, we send requests in reverse topological </a:t>
            </a:r>
            <a:r>
              <a:rPr lang="en-GB" sz="2800" dirty="0" smtClean="0"/>
              <a:t>order.</a:t>
            </a:r>
          </a:p>
          <a:p>
            <a:endParaRPr lang="en-GB" sz="2800" dirty="0"/>
          </a:p>
          <a:p>
            <a:r>
              <a:rPr lang="en-GB" sz="2800" dirty="0" smtClean="0"/>
              <a:t>At branch points we join the requests from both successors.</a:t>
            </a:r>
          </a:p>
          <a:p>
            <a:endParaRPr lang="en-GB" sz="2800" dirty="0"/>
          </a:p>
          <a:p>
            <a:r>
              <a:rPr lang="en-GB" sz="2800" dirty="0" smtClean="0"/>
              <a:t>The clauses are propagated in topological order.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/>
          <p:cNvCxnSpPr>
            <a:stCxn id="46" idx="2"/>
            <a:endCxn id="42" idx="0"/>
          </p:cNvCxnSpPr>
          <p:nvPr/>
        </p:nvCxnSpPr>
        <p:spPr>
          <a:xfrm flipH="1">
            <a:off x="7656162" y="5078356"/>
            <a:ext cx="670562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7201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≠b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0288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792939" y="568714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Each prover remembers which requests it has served, and will not issue them again.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00288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909" y="1027405"/>
            <a:ext cx="104865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First order logic is only semi-decidable, so no guarantee can be given on the performance of complete reasoning tools.</a:t>
            </a:r>
          </a:p>
          <a:p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latin typeface="Consolas" panose="020B0609020204030204" pitchFamily="49" charset="0"/>
              </a:rPr>
              <a:t>Importantly, </a:t>
            </a:r>
            <a:r>
              <a:rPr lang="en-GB" sz="2800" dirty="0" smtClean="0">
                <a:latin typeface="Consolas" panose="020B0609020204030204" pitchFamily="49" charset="0"/>
              </a:rPr>
              <a:t>minor changes </a:t>
            </a:r>
            <a:r>
              <a:rPr lang="en-GB" sz="2800" dirty="0">
                <a:latin typeface="Consolas" panose="020B0609020204030204" pitchFamily="49" charset="0"/>
              </a:rPr>
              <a:t>to the program or specification can affect the verification time </a:t>
            </a:r>
            <a:r>
              <a:rPr lang="en-GB" sz="2800" dirty="0" smtClean="0">
                <a:latin typeface="Consolas" panose="020B0609020204030204" pitchFamily="49" charset="0"/>
              </a:rPr>
              <a:t>of an unrelated property significantly and unpredictably.</a:t>
            </a:r>
            <a:endParaRPr lang="en-GB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Each prover remembers which requests it has served, and will not issue them again.</a:t>
            </a:r>
          </a:p>
          <a:p>
            <a:endParaRPr lang="en-GB" sz="2800" dirty="0"/>
          </a:p>
          <a:p>
            <a:r>
              <a:rPr lang="en-GB" sz="2800" dirty="0" smtClean="0"/>
              <a:t>A new request at a higher derivation depth will not repeat the traversal of the CFG, but use the cache.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00288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=d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>
            <a:off x="8987125" y="4261985"/>
            <a:ext cx="58480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733482" y="4782953"/>
            <a:ext cx="350923" cy="221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Each prover remembers which requests it has served, and will not issue them again.</a:t>
            </a:r>
          </a:p>
          <a:p>
            <a:endParaRPr lang="en-GB" sz="2800" dirty="0"/>
          </a:p>
          <a:p>
            <a:r>
              <a:rPr lang="en-GB" sz="2800" dirty="0" smtClean="0"/>
              <a:t>A new request at a higher derivation depth will not repeat the traversal of the CFG, but use the cache.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00288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=d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stCxn id="50" idx="2"/>
            <a:endCxn id="48" idx="0"/>
          </p:cNvCxnSpPr>
          <p:nvPr/>
        </p:nvCxnSpPr>
        <p:spPr>
          <a:xfrm>
            <a:off x="8969249" y="4261985"/>
            <a:ext cx="602681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2"/>
            <a:endCxn id="64" idx="0"/>
          </p:cNvCxnSpPr>
          <p:nvPr/>
        </p:nvCxnSpPr>
        <p:spPr>
          <a:xfrm>
            <a:off x="8966805" y="2880225"/>
            <a:ext cx="2443" cy="1793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733482" y="4782953"/>
            <a:ext cx="350923" cy="221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8781" y="1172709"/>
            <a:ext cx="595753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Each prover remembers which requests it has served, and will not issue them again.</a:t>
            </a:r>
          </a:p>
          <a:p>
            <a:endParaRPr lang="en-GB" sz="2800" dirty="0"/>
          </a:p>
          <a:p>
            <a:r>
              <a:rPr lang="en-GB" sz="2800" dirty="0" smtClean="0"/>
              <a:t>A new request at a higher derivation depth will not repeat the traversal of the CFG, but use the cache.</a:t>
            </a:r>
          </a:p>
          <a:p>
            <a:endParaRPr lang="en-GB" sz="2800" dirty="0"/>
          </a:p>
          <a:p>
            <a:r>
              <a:rPr lang="en-GB" sz="2800" dirty="0" smtClean="0"/>
              <a:t>A new clause at a higher derivation level is propagated using the cache in topological order, without issuing new requests.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078356"/>
            <a:ext cx="642525" cy="5710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00288" y="5649400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261985"/>
            <a:ext cx="642525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=d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stCxn id="50" idx="2"/>
            <a:endCxn id="48" idx="0"/>
          </p:cNvCxnSpPr>
          <p:nvPr/>
        </p:nvCxnSpPr>
        <p:spPr>
          <a:xfrm>
            <a:off x="8969249" y="4261985"/>
            <a:ext cx="602681" cy="447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733482" y="4782953"/>
            <a:ext cx="350923" cy="221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217599759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413358764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4201527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04728887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595753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Each prover remembers which requests it has served, and will not issue them again.</a:t>
            </a:r>
          </a:p>
          <a:p>
            <a:endParaRPr lang="en-GB" sz="2800" dirty="0"/>
          </a:p>
          <a:p>
            <a:r>
              <a:rPr lang="en-GB" sz="2800" dirty="0" smtClean="0"/>
              <a:t>A new request at a higher derivation depth will not repeat the traversal of the CFG, but use the cache.</a:t>
            </a:r>
          </a:p>
          <a:p>
            <a:endParaRPr lang="en-GB" sz="2800" dirty="0"/>
          </a:p>
          <a:p>
            <a:r>
              <a:rPr lang="en-GB" sz="2800" dirty="0" smtClean="0"/>
              <a:t>A new clause at a higher derivation level is propagated using the cache in topological order, without issuing new requests.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66804" y="1598575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25" idx="0"/>
          </p:cNvCxnSpPr>
          <p:nvPr/>
        </p:nvCxnSpPr>
        <p:spPr>
          <a:xfrm flipH="1">
            <a:off x="8966805" y="1967907"/>
            <a:ext cx="568960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  <a:endCxn id="39" idx="0"/>
          </p:cNvCxnSpPr>
          <p:nvPr/>
        </p:nvCxnSpPr>
        <p:spPr>
          <a:xfrm>
            <a:off x="9535765" y="1967907"/>
            <a:ext cx="631142" cy="5429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97844" y="2510893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946" y="2510893"/>
            <a:ext cx="1137921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/>
          <p:cNvCxnSpPr>
            <a:stCxn id="46" idx="2"/>
            <a:endCxn id="43" idx="0"/>
          </p:cNvCxnSpPr>
          <p:nvPr/>
        </p:nvCxnSpPr>
        <p:spPr>
          <a:xfrm>
            <a:off x="8326724" y="5355355"/>
            <a:ext cx="642525" cy="2940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00288" y="5649400"/>
            <a:ext cx="1137921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≠c</a:t>
            </a:r>
            <a:endParaRPr lang="en-GB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7763" y="4709024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Straight Arrow Connector 46"/>
          <p:cNvCxnSpPr>
            <a:stCxn id="50" idx="2"/>
            <a:endCxn id="46" idx="0"/>
          </p:cNvCxnSpPr>
          <p:nvPr/>
        </p:nvCxnSpPr>
        <p:spPr>
          <a:xfrm flipH="1">
            <a:off x="8326724" y="4538984"/>
            <a:ext cx="642525" cy="1700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02969" y="4709024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=d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/>
          <p:cNvCxnSpPr>
            <a:stCxn id="50" idx="2"/>
            <a:endCxn id="48" idx="0"/>
          </p:cNvCxnSpPr>
          <p:nvPr/>
        </p:nvCxnSpPr>
        <p:spPr>
          <a:xfrm>
            <a:off x="8969249" y="4538984"/>
            <a:ext cx="602681" cy="1700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288" y="3892653"/>
            <a:ext cx="1137921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=b</a:t>
            </a:r>
          </a:p>
          <a:p>
            <a:pPr defTabSz="357188"/>
            <a:r>
              <a:rPr lang="en-GB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GB" dirty="0" smtClean="0">
                <a:solidFill>
                  <a:srgbClr val="0070C0"/>
                </a:solidFill>
                <a:latin typeface="Consolas" panose="020B0609020204030204" pitchFamily="49" charset="0"/>
              </a:rPr>
              <a:t>=c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00287" y="3059533"/>
            <a:ext cx="11379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 defTabSz="357188"/>
            <a:r>
              <a:rPr lang="en-GB" sz="3200" dirty="0" smtClean="0">
                <a:latin typeface="Consolas" panose="020B0609020204030204" pitchFamily="49" charset="0"/>
              </a:rPr>
              <a:t>...</a:t>
            </a:r>
            <a:endParaRPr lang="en-GB" sz="32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/>
          <p:cNvCxnSpPr>
            <a:stCxn id="64" idx="2"/>
            <a:endCxn id="50" idx="0"/>
          </p:cNvCxnSpPr>
          <p:nvPr/>
        </p:nvCxnSpPr>
        <p:spPr>
          <a:xfrm>
            <a:off x="8969248" y="3644308"/>
            <a:ext cx="1" cy="2483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24095" y="5680995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312815" y="2542131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457797" y="4746768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101735" y="3923564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118808" y="2540282"/>
            <a:ext cx="380378" cy="2938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82113" y="1646006"/>
            <a:ext cx="602292" cy="24018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a,b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733482" y="4782953"/>
            <a:ext cx="350923" cy="221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74976284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6713406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08851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derivation depth enforces a quadratic bound on the number of new clauses in each step for superposition(quadratic in the total number of literals).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90012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7897630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08851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derivation depth enforces a quadratic bound on the number of new clauses in each step for superposition(quadratic in the total number of literals).</a:t>
            </a:r>
          </a:p>
          <a:p>
            <a:endParaRPr lang="en-GB" sz="2800" dirty="0"/>
          </a:p>
          <a:p>
            <a:r>
              <a:rPr lang="en-GB" sz="2800" dirty="0" smtClean="0"/>
              <a:t>However, the size of the problem is also represented in the width of clauses and the depth and size of terms.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91033903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maximal clause width after one step of superposition is almost doubled.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  <a:blipFill>
                <a:blip r:embed="rId13"/>
                <a:stretch>
                  <a:fillRect r="-1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3550565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maximal clause width after one step of superposition is almost doubled.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  <a:blipFill>
                <a:blip r:embed="rId13"/>
                <a:stretch>
                  <a:fillRect r="-1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8780" y="3539989"/>
            <a:ext cx="11311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Intuitively, many program proofs do not require very wide clauses, once we remove or reduce the element of control flow encoded in the clauses.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9296844" y="6414254"/>
            <a:ext cx="262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[BenSassonWidgerson00</a:t>
            </a:r>
            <a:r>
              <a:rPr lang="en-US" dirty="0" smtClean="0"/>
              <a:t>]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16308166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maximal clause width after one step of superposition is almost doubled.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3" y="2431564"/>
                <a:ext cx="5723094" cy="910377"/>
              </a:xfrm>
              <a:prstGeom prst="rect">
                <a:avLst/>
              </a:prstGeom>
              <a:blipFill>
                <a:blip r:embed="rId13"/>
                <a:stretch>
                  <a:fillRect r="-1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8780" y="3539989"/>
            <a:ext cx="113118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Intuitively, many program proofs do not require very wide clauses, once we remove or reduce the element of control flow encoded in the clauses.</a:t>
            </a:r>
          </a:p>
          <a:p>
            <a:endParaRPr lang="en-GB" sz="2800" dirty="0"/>
          </a:p>
          <a:p>
            <a:r>
              <a:rPr lang="en-GB" sz="2800" dirty="0" smtClean="0"/>
              <a:t>We have implemented an instance of the verification algorithm which limits the width of clauses – we have not encountered any experiment where wide clauses were needed for the proof, and they were rarely derived</a:t>
            </a:r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9296844" y="6414254"/>
            <a:ext cx="262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[BenSassonWidgerson00</a:t>
            </a:r>
            <a:r>
              <a:rPr lang="en-US" dirty="0" smtClean="0"/>
              <a:t>]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7559812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Because we use a shared DAG representation for terms, the measure of the problem size is the number of distinct sub-terms (in all provers).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909" y="1027405"/>
            <a:ext cx="104865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anose="020B0609020204030204" pitchFamily="49" charset="0"/>
              </a:rPr>
              <a:t>First order logic is only semi-decidable, so no guarantee can be given on the performance of complete reasoning tools.</a:t>
            </a:r>
          </a:p>
          <a:p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latin typeface="Consolas" panose="020B0609020204030204" pitchFamily="49" charset="0"/>
              </a:rPr>
              <a:t>Importantly, minor changes to the program or specification can affect the verification time of an unrelated property significantly and unpredictably.</a:t>
            </a:r>
          </a:p>
          <a:p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b="1" dirty="0">
                <a:latin typeface="Consolas" panose="020B0609020204030204" pitchFamily="49" charset="0"/>
              </a:rPr>
              <a:t>Idea</a:t>
            </a:r>
            <a:r>
              <a:rPr lang="en-GB" sz="2800" dirty="0">
                <a:latin typeface="Consolas" panose="020B0609020204030204" pitchFamily="49" charset="0"/>
              </a:rPr>
              <a:t>: perform verification incrementally in well defined steps, reporting to the user which step is sufficient to prove each property</a:t>
            </a:r>
            <a:r>
              <a:rPr lang="en-GB" sz="2800" dirty="0" smtClean="0">
                <a:latin typeface="Consolas" panose="020B0609020204030204" pitchFamily="49" charset="0"/>
              </a:rPr>
              <a:t>.</a:t>
            </a:r>
            <a:endParaRPr lang="en-GB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41898811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2967775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6361116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Because we use a shared DAG representation for terms, the measure of the problem size is the number of distinct sub-terms (in all provers).</a:t>
            </a:r>
          </a:p>
          <a:p>
            <a:endParaRPr lang="en-GB" sz="2800" dirty="0" smtClean="0"/>
          </a:p>
          <a:p>
            <a:r>
              <a:rPr lang="en-GB" sz="2800" dirty="0" smtClean="0"/>
              <a:t>This measure is quite hard to limit while still keeping the proof of each property independent – hence we use a cruder limit on the maximal </a:t>
            </a:r>
            <a:r>
              <a:rPr lang="en-GB" sz="2800" b="1" dirty="0" smtClean="0"/>
              <a:t>depth </a:t>
            </a:r>
            <a:r>
              <a:rPr lang="en-GB" sz="2800" dirty="0" smtClean="0"/>
              <a:t>of terms.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1742209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Because we use a shared DAG representation for terms, the measure of the problem size is the number of distinct sub-terms (in all provers).</a:t>
            </a:r>
          </a:p>
          <a:p>
            <a:endParaRPr lang="en-GB" sz="2800" dirty="0" smtClean="0"/>
          </a:p>
          <a:p>
            <a:r>
              <a:rPr lang="en-GB" sz="2800" dirty="0" smtClean="0"/>
              <a:t>This measure is quite hard to limit while still keeping the proof of each property independent – hence we use a cruder limit on the maximal </a:t>
            </a:r>
            <a:r>
              <a:rPr lang="en-GB" sz="2800" b="1" dirty="0" smtClean="0"/>
              <a:t>depth </a:t>
            </a:r>
            <a:r>
              <a:rPr lang="en-GB" sz="2800" dirty="0" smtClean="0"/>
              <a:t>of terms.</a:t>
            </a:r>
          </a:p>
          <a:p>
            <a:endParaRPr lang="en-GB" sz="2800" dirty="0"/>
          </a:p>
          <a:p>
            <a:r>
              <a:rPr lang="en-GB" sz="2800" dirty="0" smtClean="0"/>
              <a:t>The maximal term depth can grow linearly in unification, and so can the  maximal size as a term DAG.</a:t>
            </a:r>
            <a:endParaRPr lang="en-GB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75432" y="5301920"/>
                <a:ext cx="11099251" cy="1346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….,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….)</m:t>
                          </m:r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  <m:r>
                                            <a:rPr lang="en-GB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GB" sz="24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GB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…,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2" y="5301920"/>
                <a:ext cx="11099251" cy="13467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1742209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 term depth of a join of a set of ground unit equalities can be quadratic in the worst case, for each join.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7680" y="2594124"/>
                <a:ext cx="11419840" cy="1205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571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GB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2594124"/>
                <a:ext cx="11419840" cy="1205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16101" y="2689277"/>
                <a:ext cx="796692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⊔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101" y="2689277"/>
                <a:ext cx="79669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87440" y="2689277"/>
                <a:ext cx="82234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40" y="2689277"/>
                <a:ext cx="822340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1742209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We have implemented an instance of the verifier with depth restrictions on terms at the construction level, including unification, substitution and join.</a:t>
            </a:r>
          </a:p>
          <a:p>
            <a:endParaRPr lang="en-GB" sz="2800" dirty="0" smtClean="0"/>
          </a:p>
          <a:p>
            <a:r>
              <a:rPr lang="en-GB" sz="2800" dirty="0" smtClean="0"/>
              <a:t>An inference is rejected as soon as we find a violation of the term depth – so we can give strict bounds on the cost of each unification and join operation.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4522806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17422092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158781" y="1172709"/>
            <a:ext cx="113118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We have implemented an instance of the verifier with depth restrictions on terms at the construction level, including unification, substitution and join.</a:t>
            </a:r>
          </a:p>
          <a:p>
            <a:endParaRPr lang="en-GB" sz="2800" dirty="0" smtClean="0"/>
          </a:p>
          <a:p>
            <a:r>
              <a:rPr lang="en-GB" sz="2800" dirty="0" smtClean="0"/>
              <a:t>An inference is rejected as soon as we find a violation of the term depth – so we can give strict bounds on the cost of each unification and join operation.</a:t>
            </a:r>
          </a:p>
          <a:p>
            <a:endParaRPr lang="en-GB" sz="2800" dirty="0"/>
          </a:p>
          <a:p>
            <a:r>
              <a:rPr lang="en-GB" sz="2800" dirty="0" smtClean="0"/>
              <a:t>In experiments we have found that term depth is an effective tool to restrict the run-time of each step.  </a:t>
            </a:r>
          </a:p>
          <a:p>
            <a:r>
              <a:rPr lang="en-GB" sz="2800" dirty="0" smtClean="0"/>
              <a:t>We have found that in several examples the number of properties we could prove was maximal at some low term depth bound, suggesting a strategy of gradually increasing the term depth along with the derivation depth.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4870522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58781" y="1172709"/>
            <a:ext cx="1131185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Conclusions: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An incremental verification algorithm for first order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Applies in steps of predictable reasoning and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An instance of the algorithm using the superposition calculus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Bounded instance of the algorithm to ensure tighter performance bounds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Support for scoping to reduce the proof search space – complete for ground clauses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b="1" dirty="0" smtClean="0"/>
              <a:t>Future work: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Integrate theory (linear integer, rational) reasoning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Parallelization – there seems to be some potential as each prover is somewhat independent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Complete scoping also for non-ground clauses</a:t>
            </a:r>
            <a:endParaRPr lang="en-GB" sz="28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672" y="3721854"/>
            <a:ext cx="95397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509838" algn="l"/>
              </a:tabLst>
            </a:pPr>
            <a:r>
              <a:rPr lang="en-GB" dirty="0"/>
              <a:t>[Floyd67]	Assigning meaning to programs</a:t>
            </a:r>
          </a:p>
          <a:p>
            <a:pPr>
              <a:tabLst>
                <a:tab pos="2509838" algn="l"/>
              </a:tabLst>
            </a:pPr>
            <a:r>
              <a:rPr lang="en-GB" dirty="0"/>
              <a:t>[Hoare69]	An axiomatic basis for computer programming	</a:t>
            </a:r>
          </a:p>
          <a:p>
            <a:pPr>
              <a:tabLst>
                <a:tab pos="2509838" algn="l"/>
              </a:tabLst>
            </a:pPr>
            <a:r>
              <a:rPr lang="en-GB" dirty="0"/>
              <a:t>[Dijkstra75</a:t>
            </a:r>
            <a:r>
              <a:rPr lang="en-US" dirty="0"/>
              <a:t>]	Guarded commands, </a:t>
            </a:r>
            <a:r>
              <a:rPr lang="en-US" dirty="0" err="1"/>
              <a:t>nondeterminacy</a:t>
            </a:r>
            <a:r>
              <a:rPr lang="en-US" dirty="0"/>
              <a:t> and formal derivation of programs</a:t>
            </a:r>
          </a:p>
          <a:p>
            <a:pPr>
              <a:tabLst>
                <a:tab pos="2509838" algn="l"/>
              </a:tabLst>
            </a:pPr>
            <a:r>
              <a:rPr lang="en-GB" dirty="0" smtClean="0"/>
              <a:t>[BachmairGanzinger90]	</a:t>
            </a:r>
            <a:r>
              <a:rPr lang="en-US" dirty="0"/>
              <a:t>On restrictions of ordered </a:t>
            </a:r>
            <a:r>
              <a:rPr lang="en-US" dirty="0" err="1"/>
              <a:t>paramodulation</a:t>
            </a:r>
            <a:r>
              <a:rPr lang="en-US" dirty="0"/>
              <a:t> with </a:t>
            </a:r>
            <a:r>
              <a:rPr lang="en-US" dirty="0" smtClean="0"/>
              <a:t>simplification</a:t>
            </a:r>
          </a:p>
          <a:p>
            <a:pPr>
              <a:tabLst>
                <a:tab pos="2509838" algn="l"/>
              </a:tabLst>
            </a:pPr>
            <a:r>
              <a:rPr lang="en-GB" dirty="0" smtClean="0"/>
              <a:t>[Voronkov14]	</a:t>
            </a:r>
            <a:r>
              <a:rPr lang="en-US" dirty="0" smtClean="0"/>
              <a:t>AVATAR</a:t>
            </a:r>
            <a:r>
              <a:rPr lang="en-US" dirty="0"/>
              <a:t>: The Architecture for First-Order Theorem </a:t>
            </a:r>
            <a:r>
              <a:rPr lang="en-US" dirty="0" smtClean="0"/>
              <a:t>Provers</a:t>
            </a:r>
          </a:p>
          <a:p>
            <a:pPr>
              <a:tabLst>
                <a:tab pos="2509838" algn="l"/>
              </a:tabLst>
            </a:pPr>
            <a:r>
              <a:rPr lang="en-GB" dirty="0"/>
              <a:t>[GulwaniTiwariNecula04</a:t>
            </a:r>
            <a:r>
              <a:rPr lang="en-US" dirty="0" smtClean="0"/>
              <a:t>]	Join algorithms for the theory of </a:t>
            </a:r>
            <a:r>
              <a:rPr lang="en-US" dirty="0" err="1" smtClean="0"/>
              <a:t>uninterpreted</a:t>
            </a:r>
            <a:r>
              <a:rPr lang="en-US" dirty="0" smtClean="0"/>
              <a:t> functions</a:t>
            </a:r>
            <a:endParaRPr lang="en-GB" dirty="0"/>
          </a:p>
          <a:p>
            <a:pPr>
              <a:tabLst>
                <a:tab pos="2509838" algn="l"/>
              </a:tabLst>
            </a:pPr>
            <a:r>
              <a:rPr lang="en-GB" dirty="0"/>
              <a:t>[</a:t>
            </a:r>
            <a:r>
              <a:rPr lang="en-US" dirty="0"/>
              <a:t>McMillan08</a:t>
            </a:r>
            <a:r>
              <a:rPr lang="en-US" dirty="0" smtClean="0"/>
              <a:t>]</a:t>
            </a:r>
            <a:r>
              <a:rPr lang="en-US" dirty="0"/>
              <a:t>	</a:t>
            </a:r>
            <a:r>
              <a:rPr lang="en-US" dirty="0" smtClean="0"/>
              <a:t>Quantified invariant generation using an interpolating saturation prover</a:t>
            </a:r>
          </a:p>
          <a:p>
            <a:pPr>
              <a:tabLst>
                <a:tab pos="2509838" algn="l"/>
              </a:tabLst>
            </a:pPr>
            <a:r>
              <a:rPr lang="en-US" dirty="0"/>
              <a:t>[</a:t>
            </a:r>
            <a:r>
              <a:rPr lang="en-US" dirty="0" smtClean="0"/>
              <a:t>KovácsMoserVoronkov11]	On </a:t>
            </a:r>
            <a:r>
              <a:rPr lang="en-US" dirty="0"/>
              <a:t>Transfinite Knuth-Bendix </a:t>
            </a:r>
            <a:r>
              <a:rPr lang="en-US" dirty="0" smtClean="0"/>
              <a:t>Orders</a:t>
            </a:r>
          </a:p>
          <a:p>
            <a:pPr>
              <a:tabLst>
                <a:tab pos="2509838" algn="l"/>
              </a:tabLst>
            </a:pPr>
            <a:r>
              <a:rPr lang="en-GB" dirty="0"/>
              <a:t>[BenSassonWidgerson00</a:t>
            </a:r>
            <a:r>
              <a:rPr lang="en-US" dirty="0"/>
              <a:t>] </a:t>
            </a:r>
            <a:r>
              <a:rPr lang="en-US" dirty="0" smtClean="0"/>
              <a:t>	Short proofs are narrow – resolution made simple</a:t>
            </a:r>
          </a:p>
          <a:p>
            <a:pPr>
              <a:tabLst>
                <a:tab pos="2336800" algn="l"/>
              </a:tabLst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1878" y="1574800"/>
            <a:ext cx="445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b="1" dirty="0" smtClean="0"/>
              <a:t>Thank you!</a:t>
            </a:r>
            <a:endParaRPr lang="en-US" sz="72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4870522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6661" y="1168152"/>
            <a:ext cx="1164165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Main contributions</a:t>
            </a:r>
          </a:p>
          <a:p>
            <a:endParaRPr lang="en-GB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 smtClean="0"/>
              <a:t>A generic incremental verification algorithm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An instantiation </a:t>
            </a:r>
            <a:r>
              <a:rPr lang="en-GB" sz="3600" dirty="0" smtClean="0"/>
              <a:t>for FOL using superposition</a:t>
            </a:r>
            <a:endParaRPr lang="en-GB" sz="36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 smtClean="0"/>
              <a:t>An instantiation for ground equalities using CC graphs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 smtClean="0"/>
              <a:t>A bounded restriction of the algorithm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 smtClean="0"/>
              <a:t>A scoped restriction of the algorithm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06172427"/>
              </p:ext>
            </p:extLst>
          </p:nvPr>
        </p:nvGraphicFramePr>
        <p:xfrm>
          <a:off x="0" y="1"/>
          <a:ext cx="12192000" cy="5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30066788"/>
              </p:ext>
            </p:extLst>
          </p:nvPr>
        </p:nvGraphicFramePr>
        <p:xfrm>
          <a:off x="0" y="518161"/>
          <a:ext cx="12192000" cy="35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473677"/>
            <a:ext cx="1093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Our algorithm does not infer loop or recursion invariants, and hence applies to programs annotated with invariants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0370-CFCA-4876-9A4F-FBB3887469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16604</TotalTime>
  <Words>7099</Words>
  <Application>Microsoft Office PowerPoint</Application>
  <PresentationFormat>Widescreen</PresentationFormat>
  <Paragraphs>2036</Paragraphs>
  <Slides>86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Arial Unicode MS</vt:lpstr>
      <vt:lpstr>Calibri</vt:lpstr>
      <vt:lpstr>Calibri Light</vt:lpstr>
      <vt:lpstr>Cambria Math</vt:lpstr>
      <vt:lpstr>Consolas</vt:lpstr>
      <vt:lpstr>Lucida Sans Unicode</vt:lpstr>
      <vt:lpstr>Symbol</vt:lpstr>
      <vt:lpstr>Office Theme</vt:lpstr>
      <vt:lpstr>Incremental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Incremental Verification</dc:title>
  <dc:creator>Uri Juhasz</dc:creator>
  <cp:lastModifiedBy>Uri Juhasz</cp:lastModifiedBy>
  <cp:revision>1389</cp:revision>
  <dcterms:created xsi:type="dcterms:W3CDTF">2016-10-08T14:46:52Z</dcterms:created>
  <dcterms:modified xsi:type="dcterms:W3CDTF">2016-11-04T03:05:36Z</dcterms:modified>
</cp:coreProperties>
</file>